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5"/>
  </p:notesMasterIdLst>
  <p:handoutMasterIdLst>
    <p:handoutMasterId r:id="rId36"/>
  </p:handoutMasterIdLst>
  <p:sldIdLst>
    <p:sldId id="394" r:id="rId2"/>
    <p:sldId id="398" r:id="rId3"/>
    <p:sldId id="399" r:id="rId4"/>
    <p:sldId id="260" r:id="rId5"/>
    <p:sldId id="402" r:id="rId6"/>
    <p:sldId id="386" r:id="rId7"/>
    <p:sldId id="385" r:id="rId8"/>
    <p:sldId id="405" r:id="rId9"/>
    <p:sldId id="384" r:id="rId10"/>
    <p:sldId id="411" r:id="rId11"/>
    <p:sldId id="406" r:id="rId12"/>
    <p:sldId id="403" r:id="rId13"/>
    <p:sldId id="387" r:id="rId14"/>
    <p:sldId id="383" r:id="rId15"/>
    <p:sldId id="404" r:id="rId16"/>
    <p:sldId id="407" r:id="rId17"/>
    <p:sldId id="400" r:id="rId18"/>
    <p:sldId id="389" r:id="rId19"/>
    <p:sldId id="392" r:id="rId20"/>
    <p:sldId id="390" r:id="rId21"/>
    <p:sldId id="391" r:id="rId22"/>
    <p:sldId id="388" r:id="rId23"/>
    <p:sldId id="415" r:id="rId24"/>
    <p:sldId id="414" r:id="rId25"/>
    <p:sldId id="412" r:id="rId26"/>
    <p:sldId id="375" r:id="rId27"/>
    <p:sldId id="417" r:id="rId28"/>
    <p:sldId id="397" r:id="rId29"/>
    <p:sldId id="416" r:id="rId30"/>
    <p:sldId id="413" r:id="rId31"/>
    <p:sldId id="410" r:id="rId32"/>
    <p:sldId id="409" r:id="rId33"/>
    <p:sldId id="376"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5C"/>
    <a:srgbClr val="FFFF99"/>
    <a:srgbClr val="81A042"/>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71671" autoAdjust="0"/>
  </p:normalViewPr>
  <p:slideViewPr>
    <p:cSldViewPr>
      <p:cViewPr varScale="1">
        <p:scale>
          <a:sx n="79" d="100"/>
          <a:sy n="79" d="100"/>
        </p:scale>
        <p:origin x="259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8FA66-3610-400A-9009-0EE8387A9C4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37BC53-DF84-48D2-B9BD-828976AEB3B7}">
      <dgm:prSet/>
      <dgm:spPr/>
      <dgm:t>
        <a:bodyPr/>
        <a:lstStyle/>
        <a:p>
          <a:r>
            <a:rPr lang="en-US" dirty="0"/>
            <a:t>Public Health Nuisance (PHN)</a:t>
          </a:r>
        </a:p>
      </dgm:t>
    </dgm:pt>
    <dgm:pt modelId="{1B868C6B-D373-4FF1-B133-2A5D4BF09F11}" type="parTrans" cxnId="{1628B0EA-F50F-4BA0-B055-64F9F65EAEF6}">
      <dgm:prSet/>
      <dgm:spPr/>
      <dgm:t>
        <a:bodyPr/>
        <a:lstStyle/>
        <a:p>
          <a:endParaRPr lang="en-US"/>
        </a:p>
      </dgm:t>
    </dgm:pt>
    <dgm:pt modelId="{AE93DE9F-277D-491A-B946-E6A04535E077}" type="sibTrans" cxnId="{1628B0EA-F50F-4BA0-B055-64F9F65EAEF6}">
      <dgm:prSet/>
      <dgm:spPr/>
      <dgm:t>
        <a:bodyPr/>
        <a:lstStyle/>
        <a:p>
          <a:endParaRPr lang="en-US"/>
        </a:p>
      </dgm:t>
    </dgm:pt>
    <dgm:pt modelId="{05FB43D6-6FFC-4607-8028-B705E7E2C63A}">
      <dgm:prSet/>
      <dgm:spPr/>
      <dgm:t>
        <a:bodyPr/>
        <a:lstStyle/>
        <a:p>
          <a:r>
            <a:rPr lang="en-US" dirty="0"/>
            <a:t>PHN Complaint Types</a:t>
          </a:r>
        </a:p>
      </dgm:t>
    </dgm:pt>
    <dgm:pt modelId="{C4AFBBC1-1BC5-4A6B-9CE6-DD2DC4AE54B1}" type="parTrans" cxnId="{55B74F33-6F55-4B1B-B99B-4D50E2FF1958}">
      <dgm:prSet/>
      <dgm:spPr/>
      <dgm:t>
        <a:bodyPr/>
        <a:lstStyle/>
        <a:p>
          <a:endParaRPr lang="en-US"/>
        </a:p>
      </dgm:t>
    </dgm:pt>
    <dgm:pt modelId="{105C0C74-D245-4F5C-8F95-93B579FE6BE5}" type="sibTrans" cxnId="{55B74F33-6F55-4B1B-B99B-4D50E2FF1958}">
      <dgm:prSet/>
      <dgm:spPr/>
      <dgm:t>
        <a:bodyPr/>
        <a:lstStyle/>
        <a:p>
          <a:endParaRPr lang="en-US"/>
        </a:p>
      </dgm:t>
    </dgm:pt>
    <dgm:pt modelId="{04134B3D-045B-4A75-A323-2AA4A4A609E8}">
      <dgm:prSet/>
      <dgm:spPr/>
      <dgm:t>
        <a:bodyPr/>
        <a:lstStyle/>
        <a:p>
          <a:r>
            <a:rPr lang="en-US" dirty="0"/>
            <a:t>“Eye Sores” – No Authority</a:t>
          </a:r>
        </a:p>
      </dgm:t>
    </dgm:pt>
    <dgm:pt modelId="{C3A2DE87-0AAC-45BE-886D-848C1987AF66}" type="parTrans" cxnId="{06F6AC8E-0E5A-4034-A6C3-649F9F666265}">
      <dgm:prSet/>
      <dgm:spPr/>
      <dgm:t>
        <a:bodyPr/>
        <a:lstStyle/>
        <a:p>
          <a:endParaRPr lang="en-US"/>
        </a:p>
      </dgm:t>
    </dgm:pt>
    <dgm:pt modelId="{7B3F2E3C-3AAD-4D26-95C8-D8CE1DC5AF57}" type="sibTrans" cxnId="{06F6AC8E-0E5A-4034-A6C3-649F9F666265}">
      <dgm:prSet/>
      <dgm:spPr/>
      <dgm:t>
        <a:bodyPr/>
        <a:lstStyle/>
        <a:p>
          <a:endParaRPr lang="en-US"/>
        </a:p>
      </dgm:t>
    </dgm:pt>
    <dgm:pt modelId="{71B4094F-D34B-4365-AC6C-3FCF7C35CC11}">
      <dgm:prSet/>
      <dgm:spPr/>
      <dgm:t>
        <a:bodyPr/>
        <a:lstStyle/>
        <a:p>
          <a:r>
            <a:rPr lang="en-US" dirty="0"/>
            <a:t>Complaint Process</a:t>
          </a:r>
        </a:p>
      </dgm:t>
    </dgm:pt>
    <dgm:pt modelId="{D9BF123D-47E6-4EF6-B512-F01D67F59C66}" type="parTrans" cxnId="{9EADD6B5-E270-4113-BBF2-BE15D4920DD0}">
      <dgm:prSet/>
      <dgm:spPr/>
      <dgm:t>
        <a:bodyPr/>
        <a:lstStyle/>
        <a:p>
          <a:endParaRPr lang="en-US"/>
        </a:p>
      </dgm:t>
    </dgm:pt>
    <dgm:pt modelId="{13D6D63B-F878-4017-A2DB-60775C815F8A}" type="sibTrans" cxnId="{9EADD6B5-E270-4113-BBF2-BE15D4920DD0}">
      <dgm:prSet/>
      <dgm:spPr/>
      <dgm:t>
        <a:bodyPr/>
        <a:lstStyle/>
        <a:p>
          <a:endParaRPr lang="en-US"/>
        </a:p>
      </dgm:t>
    </dgm:pt>
    <dgm:pt modelId="{EF4D123A-A49A-49F9-BF4F-4D48515C755E}">
      <dgm:prSet/>
      <dgm:spPr/>
      <dgm:t>
        <a:bodyPr/>
        <a:lstStyle/>
        <a:p>
          <a:r>
            <a:rPr lang="en-US" dirty="0"/>
            <a:t>Dangerous Structures</a:t>
          </a:r>
        </a:p>
      </dgm:t>
    </dgm:pt>
    <dgm:pt modelId="{F6D585E0-40A4-4C32-897B-F7A321B0C9F6}" type="parTrans" cxnId="{4E9E7D0E-B282-4CC1-9D13-86AA19568EC9}">
      <dgm:prSet/>
      <dgm:spPr/>
      <dgm:t>
        <a:bodyPr/>
        <a:lstStyle/>
        <a:p>
          <a:endParaRPr lang="en-US"/>
        </a:p>
      </dgm:t>
    </dgm:pt>
    <dgm:pt modelId="{0DB90DD7-B3CB-436A-9090-D728752D6C0D}" type="sibTrans" cxnId="{4E9E7D0E-B282-4CC1-9D13-86AA19568EC9}">
      <dgm:prSet/>
      <dgm:spPr/>
      <dgm:t>
        <a:bodyPr/>
        <a:lstStyle/>
        <a:p>
          <a:endParaRPr lang="en-US"/>
        </a:p>
      </dgm:t>
    </dgm:pt>
    <dgm:pt modelId="{45ABBBD9-41EE-4702-B0C6-5F1367D76F0D}" type="pres">
      <dgm:prSet presAssocID="{0E08FA66-3610-400A-9009-0EE8387A9C44}" presName="root" presStyleCnt="0">
        <dgm:presLayoutVars>
          <dgm:dir/>
          <dgm:resizeHandles val="exact"/>
        </dgm:presLayoutVars>
      </dgm:prSet>
      <dgm:spPr/>
    </dgm:pt>
    <dgm:pt modelId="{117A7B90-FFDE-4008-8500-C74AEFC0015F}" type="pres">
      <dgm:prSet presAssocID="{E337BC53-DF84-48D2-B9BD-828976AEB3B7}" presName="compNode" presStyleCnt="0"/>
      <dgm:spPr/>
    </dgm:pt>
    <dgm:pt modelId="{996D6CB8-EB8D-432A-BFB9-5A2BFF9B25EE}" type="pres">
      <dgm:prSet presAssocID="{E337BC53-DF84-48D2-B9BD-828976AEB3B7}" presName="bgRect" presStyleLbl="bgShp" presStyleIdx="0" presStyleCnt="5"/>
      <dgm:spPr/>
    </dgm:pt>
    <dgm:pt modelId="{44B7107F-6CF8-42F9-A452-7A400BF340E1}" type="pres">
      <dgm:prSet presAssocID="{E337BC53-DF84-48D2-B9BD-828976AEB3B7}"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of people outline"/>
        </a:ext>
      </dgm:extLst>
    </dgm:pt>
    <dgm:pt modelId="{90922B7D-C239-413C-902A-64AD17B84F62}" type="pres">
      <dgm:prSet presAssocID="{E337BC53-DF84-48D2-B9BD-828976AEB3B7}" presName="spaceRect" presStyleCnt="0"/>
      <dgm:spPr/>
    </dgm:pt>
    <dgm:pt modelId="{ADEA63BB-5B60-406E-AA2F-97BE12FECD36}" type="pres">
      <dgm:prSet presAssocID="{E337BC53-DF84-48D2-B9BD-828976AEB3B7}" presName="parTx" presStyleLbl="revTx" presStyleIdx="0" presStyleCnt="5">
        <dgm:presLayoutVars>
          <dgm:chMax val="0"/>
          <dgm:chPref val="0"/>
        </dgm:presLayoutVars>
      </dgm:prSet>
      <dgm:spPr/>
    </dgm:pt>
    <dgm:pt modelId="{1B652B76-4F17-459E-9E46-3C147FC7407C}" type="pres">
      <dgm:prSet presAssocID="{AE93DE9F-277D-491A-B946-E6A04535E077}" presName="sibTrans" presStyleCnt="0"/>
      <dgm:spPr/>
    </dgm:pt>
    <dgm:pt modelId="{656135CE-A6F3-4645-A50D-6CBB0CF5B1DC}" type="pres">
      <dgm:prSet presAssocID="{05FB43D6-6FFC-4607-8028-B705E7E2C63A}" presName="compNode" presStyleCnt="0"/>
      <dgm:spPr/>
    </dgm:pt>
    <dgm:pt modelId="{29A42863-7341-4CA6-8F1B-5061ECD4CFE8}" type="pres">
      <dgm:prSet presAssocID="{05FB43D6-6FFC-4607-8028-B705E7E2C63A}" presName="bgRect" presStyleLbl="bgShp" presStyleIdx="1" presStyleCnt="5"/>
      <dgm:spPr/>
    </dgm:pt>
    <dgm:pt modelId="{F924CC06-0776-4E20-BF76-F4AB31663C4D}" type="pres">
      <dgm:prSet presAssocID="{05FB43D6-6FFC-4607-8028-B705E7E2C63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3EB3671-F8B1-421D-AEAF-5DB9189A8802}" type="pres">
      <dgm:prSet presAssocID="{05FB43D6-6FFC-4607-8028-B705E7E2C63A}" presName="spaceRect" presStyleCnt="0"/>
      <dgm:spPr/>
    </dgm:pt>
    <dgm:pt modelId="{A1861C10-6AA1-4F9C-BE0C-1FFD393A0B80}" type="pres">
      <dgm:prSet presAssocID="{05FB43D6-6FFC-4607-8028-B705E7E2C63A}" presName="parTx" presStyleLbl="revTx" presStyleIdx="1" presStyleCnt="5">
        <dgm:presLayoutVars>
          <dgm:chMax val="0"/>
          <dgm:chPref val="0"/>
        </dgm:presLayoutVars>
      </dgm:prSet>
      <dgm:spPr/>
    </dgm:pt>
    <dgm:pt modelId="{4E2620A7-97E7-4C44-819B-B296400AE3A5}" type="pres">
      <dgm:prSet presAssocID="{105C0C74-D245-4F5C-8F95-93B579FE6BE5}" presName="sibTrans" presStyleCnt="0"/>
      <dgm:spPr/>
    </dgm:pt>
    <dgm:pt modelId="{F5CB2E3B-4325-44F1-AFF7-0DDCB8645EA2}" type="pres">
      <dgm:prSet presAssocID="{04134B3D-045B-4A75-A323-2AA4A4A609E8}" presName="compNode" presStyleCnt="0"/>
      <dgm:spPr/>
    </dgm:pt>
    <dgm:pt modelId="{70169494-9EB3-4878-9268-80D21F8E5ADD}" type="pres">
      <dgm:prSet presAssocID="{04134B3D-045B-4A75-A323-2AA4A4A609E8}" presName="bgRect" presStyleLbl="bgShp" presStyleIdx="2" presStyleCnt="5"/>
      <dgm:spPr/>
    </dgm:pt>
    <dgm:pt modelId="{C0D0AEDF-C6FB-4192-8D52-7D91DABFFC2F}" type="pres">
      <dgm:prSet presAssocID="{04134B3D-045B-4A75-A323-2AA4A4A609E8}"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Work from home Wi-Fi with solid fill"/>
        </a:ext>
      </dgm:extLst>
    </dgm:pt>
    <dgm:pt modelId="{33186FA6-E2EA-4A3C-86B9-0543F666677C}" type="pres">
      <dgm:prSet presAssocID="{04134B3D-045B-4A75-A323-2AA4A4A609E8}" presName="spaceRect" presStyleCnt="0"/>
      <dgm:spPr/>
    </dgm:pt>
    <dgm:pt modelId="{30B67697-87EA-47D0-82FA-F894CDDD920A}" type="pres">
      <dgm:prSet presAssocID="{04134B3D-045B-4A75-A323-2AA4A4A609E8}" presName="parTx" presStyleLbl="revTx" presStyleIdx="2" presStyleCnt="5">
        <dgm:presLayoutVars>
          <dgm:chMax val="0"/>
          <dgm:chPref val="0"/>
        </dgm:presLayoutVars>
      </dgm:prSet>
      <dgm:spPr/>
    </dgm:pt>
    <dgm:pt modelId="{2EDAAAC9-0B45-44DD-A2CB-13767ACAE6A6}" type="pres">
      <dgm:prSet presAssocID="{7B3F2E3C-3AAD-4D26-95C8-D8CE1DC5AF57}" presName="sibTrans" presStyleCnt="0"/>
      <dgm:spPr/>
    </dgm:pt>
    <dgm:pt modelId="{1B6498AD-4C0E-4138-BF3E-2C7775606080}" type="pres">
      <dgm:prSet presAssocID="{71B4094F-D34B-4365-AC6C-3FCF7C35CC11}" presName="compNode" presStyleCnt="0"/>
      <dgm:spPr/>
    </dgm:pt>
    <dgm:pt modelId="{C64FEA61-ADE3-4AB9-BCBE-BE03458EE1AB}" type="pres">
      <dgm:prSet presAssocID="{71B4094F-D34B-4365-AC6C-3FCF7C35CC11}" presName="bgRect" presStyleLbl="bgShp" presStyleIdx="3" presStyleCnt="5"/>
      <dgm:spPr/>
    </dgm:pt>
    <dgm:pt modelId="{E6F980A6-E09B-48BF-8C09-DB497B30580E}" type="pres">
      <dgm:prSet presAssocID="{71B4094F-D34B-4365-AC6C-3FCF7C35CC11}"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Cause And Effect with solid fill"/>
        </a:ext>
      </dgm:extLst>
    </dgm:pt>
    <dgm:pt modelId="{38BF6317-D7E5-4220-912A-060EF68383EE}" type="pres">
      <dgm:prSet presAssocID="{71B4094F-D34B-4365-AC6C-3FCF7C35CC11}" presName="spaceRect" presStyleCnt="0"/>
      <dgm:spPr/>
    </dgm:pt>
    <dgm:pt modelId="{B8A3B466-F76A-46DF-BDD7-954CEF3D1948}" type="pres">
      <dgm:prSet presAssocID="{71B4094F-D34B-4365-AC6C-3FCF7C35CC11}" presName="parTx" presStyleLbl="revTx" presStyleIdx="3" presStyleCnt="5">
        <dgm:presLayoutVars>
          <dgm:chMax val="0"/>
          <dgm:chPref val="0"/>
        </dgm:presLayoutVars>
      </dgm:prSet>
      <dgm:spPr/>
    </dgm:pt>
    <dgm:pt modelId="{47B5081F-AEA9-427B-9EAB-6DCD26FA6A71}" type="pres">
      <dgm:prSet presAssocID="{13D6D63B-F878-4017-A2DB-60775C815F8A}" presName="sibTrans" presStyleCnt="0"/>
      <dgm:spPr/>
    </dgm:pt>
    <dgm:pt modelId="{CF4CFF9D-CFB1-43FF-AB26-6E35A25CD654}" type="pres">
      <dgm:prSet presAssocID="{EF4D123A-A49A-49F9-BF4F-4D48515C755E}" presName="compNode" presStyleCnt="0"/>
      <dgm:spPr/>
    </dgm:pt>
    <dgm:pt modelId="{01533364-4959-48D7-A12E-20E2B9CFFDA6}" type="pres">
      <dgm:prSet presAssocID="{EF4D123A-A49A-49F9-BF4F-4D48515C755E}" presName="bgRect" presStyleLbl="bgShp" presStyleIdx="4" presStyleCnt="5"/>
      <dgm:spPr/>
    </dgm:pt>
    <dgm:pt modelId="{F05BC85F-887B-43BC-8797-7A4B5F4ED331}" type="pres">
      <dgm:prSet presAssocID="{EF4D123A-A49A-49F9-BF4F-4D48515C755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rning"/>
        </a:ext>
      </dgm:extLst>
    </dgm:pt>
    <dgm:pt modelId="{5AFACC39-863D-476F-8EC5-38B2E7ED9F78}" type="pres">
      <dgm:prSet presAssocID="{EF4D123A-A49A-49F9-BF4F-4D48515C755E}" presName="spaceRect" presStyleCnt="0"/>
      <dgm:spPr/>
    </dgm:pt>
    <dgm:pt modelId="{2C13B23E-9842-49C6-93E9-1EF44E003D8E}" type="pres">
      <dgm:prSet presAssocID="{EF4D123A-A49A-49F9-BF4F-4D48515C755E}" presName="parTx" presStyleLbl="revTx" presStyleIdx="4" presStyleCnt="5">
        <dgm:presLayoutVars>
          <dgm:chMax val="0"/>
          <dgm:chPref val="0"/>
        </dgm:presLayoutVars>
      </dgm:prSet>
      <dgm:spPr/>
    </dgm:pt>
  </dgm:ptLst>
  <dgm:cxnLst>
    <dgm:cxn modelId="{CC3D2902-EDD4-4281-A9A0-69C34702CDB3}" type="presOf" srcId="{04134B3D-045B-4A75-A323-2AA4A4A609E8}" destId="{30B67697-87EA-47D0-82FA-F894CDDD920A}" srcOrd="0" destOrd="0" presId="urn:microsoft.com/office/officeart/2018/2/layout/IconVerticalSolidList"/>
    <dgm:cxn modelId="{9E73D707-592D-45DE-9CE6-98A1F5104056}" type="presOf" srcId="{71B4094F-D34B-4365-AC6C-3FCF7C35CC11}" destId="{B8A3B466-F76A-46DF-BDD7-954CEF3D1948}" srcOrd="0" destOrd="0" presId="urn:microsoft.com/office/officeart/2018/2/layout/IconVerticalSolidList"/>
    <dgm:cxn modelId="{4E9E7D0E-B282-4CC1-9D13-86AA19568EC9}" srcId="{0E08FA66-3610-400A-9009-0EE8387A9C44}" destId="{EF4D123A-A49A-49F9-BF4F-4D48515C755E}" srcOrd="4" destOrd="0" parTransId="{F6D585E0-40A4-4C32-897B-F7A321B0C9F6}" sibTransId="{0DB90DD7-B3CB-436A-9090-D728752D6C0D}"/>
    <dgm:cxn modelId="{55B74F33-6F55-4B1B-B99B-4D50E2FF1958}" srcId="{0E08FA66-3610-400A-9009-0EE8387A9C44}" destId="{05FB43D6-6FFC-4607-8028-B705E7E2C63A}" srcOrd="1" destOrd="0" parTransId="{C4AFBBC1-1BC5-4A6B-9CE6-DD2DC4AE54B1}" sibTransId="{105C0C74-D245-4F5C-8F95-93B579FE6BE5}"/>
    <dgm:cxn modelId="{B4C4613F-CABA-43B6-A6E6-EF957CA77A2D}" type="presOf" srcId="{0E08FA66-3610-400A-9009-0EE8387A9C44}" destId="{45ABBBD9-41EE-4702-B0C6-5F1367D76F0D}" srcOrd="0" destOrd="0" presId="urn:microsoft.com/office/officeart/2018/2/layout/IconVerticalSolidList"/>
    <dgm:cxn modelId="{B5E0BD87-7FFA-4D9B-A8EB-0FA25F1D6AF5}" type="presOf" srcId="{05FB43D6-6FFC-4607-8028-B705E7E2C63A}" destId="{A1861C10-6AA1-4F9C-BE0C-1FFD393A0B80}" srcOrd="0" destOrd="0" presId="urn:microsoft.com/office/officeart/2018/2/layout/IconVerticalSolidList"/>
    <dgm:cxn modelId="{06F6AC8E-0E5A-4034-A6C3-649F9F666265}" srcId="{0E08FA66-3610-400A-9009-0EE8387A9C44}" destId="{04134B3D-045B-4A75-A323-2AA4A4A609E8}" srcOrd="2" destOrd="0" parTransId="{C3A2DE87-0AAC-45BE-886D-848C1987AF66}" sibTransId="{7B3F2E3C-3AAD-4D26-95C8-D8CE1DC5AF57}"/>
    <dgm:cxn modelId="{9EADD6B5-E270-4113-BBF2-BE15D4920DD0}" srcId="{0E08FA66-3610-400A-9009-0EE8387A9C44}" destId="{71B4094F-D34B-4365-AC6C-3FCF7C35CC11}" srcOrd="3" destOrd="0" parTransId="{D9BF123D-47E6-4EF6-B512-F01D67F59C66}" sibTransId="{13D6D63B-F878-4017-A2DB-60775C815F8A}"/>
    <dgm:cxn modelId="{599577CF-E912-47A5-BAE4-56FE3909045C}" type="presOf" srcId="{EF4D123A-A49A-49F9-BF4F-4D48515C755E}" destId="{2C13B23E-9842-49C6-93E9-1EF44E003D8E}" srcOrd="0" destOrd="0" presId="urn:microsoft.com/office/officeart/2018/2/layout/IconVerticalSolidList"/>
    <dgm:cxn modelId="{1A2FCACF-6670-4FE1-B832-71E744F0FAB5}" type="presOf" srcId="{E337BC53-DF84-48D2-B9BD-828976AEB3B7}" destId="{ADEA63BB-5B60-406E-AA2F-97BE12FECD36}" srcOrd="0" destOrd="0" presId="urn:microsoft.com/office/officeart/2018/2/layout/IconVerticalSolidList"/>
    <dgm:cxn modelId="{1628B0EA-F50F-4BA0-B055-64F9F65EAEF6}" srcId="{0E08FA66-3610-400A-9009-0EE8387A9C44}" destId="{E337BC53-DF84-48D2-B9BD-828976AEB3B7}" srcOrd="0" destOrd="0" parTransId="{1B868C6B-D373-4FF1-B133-2A5D4BF09F11}" sibTransId="{AE93DE9F-277D-491A-B946-E6A04535E077}"/>
    <dgm:cxn modelId="{B0E25E95-1DE0-4D8D-B40A-6BD6C0D193D1}" type="presParOf" srcId="{45ABBBD9-41EE-4702-B0C6-5F1367D76F0D}" destId="{117A7B90-FFDE-4008-8500-C74AEFC0015F}" srcOrd="0" destOrd="0" presId="urn:microsoft.com/office/officeart/2018/2/layout/IconVerticalSolidList"/>
    <dgm:cxn modelId="{658581C6-5664-415A-8823-F703EB86C285}" type="presParOf" srcId="{117A7B90-FFDE-4008-8500-C74AEFC0015F}" destId="{996D6CB8-EB8D-432A-BFB9-5A2BFF9B25EE}" srcOrd="0" destOrd="0" presId="urn:microsoft.com/office/officeart/2018/2/layout/IconVerticalSolidList"/>
    <dgm:cxn modelId="{4EF7006B-273F-4866-8037-30F1DA8FCD60}" type="presParOf" srcId="{117A7B90-FFDE-4008-8500-C74AEFC0015F}" destId="{44B7107F-6CF8-42F9-A452-7A400BF340E1}" srcOrd="1" destOrd="0" presId="urn:microsoft.com/office/officeart/2018/2/layout/IconVerticalSolidList"/>
    <dgm:cxn modelId="{F0EB376B-36D1-4A1E-A173-BC1AE12CDEEE}" type="presParOf" srcId="{117A7B90-FFDE-4008-8500-C74AEFC0015F}" destId="{90922B7D-C239-413C-902A-64AD17B84F62}" srcOrd="2" destOrd="0" presId="urn:microsoft.com/office/officeart/2018/2/layout/IconVerticalSolidList"/>
    <dgm:cxn modelId="{4545D985-A310-4104-BC9C-CB3FE916F03F}" type="presParOf" srcId="{117A7B90-FFDE-4008-8500-C74AEFC0015F}" destId="{ADEA63BB-5B60-406E-AA2F-97BE12FECD36}" srcOrd="3" destOrd="0" presId="urn:microsoft.com/office/officeart/2018/2/layout/IconVerticalSolidList"/>
    <dgm:cxn modelId="{ED2966BF-7BC4-4536-9FD8-56AABB572899}" type="presParOf" srcId="{45ABBBD9-41EE-4702-B0C6-5F1367D76F0D}" destId="{1B652B76-4F17-459E-9E46-3C147FC7407C}" srcOrd="1" destOrd="0" presId="urn:microsoft.com/office/officeart/2018/2/layout/IconVerticalSolidList"/>
    <dgm:cxn modelId="{1CC2A65F-9C1E-4A1E-8B0B-96456D5013EF}" type="presParOf" srcId="{45ABBBD9-41EE-4702-B0C6-5F1367D76F0D}" destId="{656135CE-A6F3-4645-A50D-6CBB0CF5B1DC}" srcOrd="2" destOrd="0" presId="urn:microsoft.com/office/officeart/2018/2/layout/IconVerticalSolidList"/>
    <dgm:cxn modelId="{F234D4F1-96D4-46AB-862C-E4BB7902951A}" type="presParOf" srcId="{656135CE-A6F3-4645-A50D-6CBB0CF5B1DC}" destId="{29A42863-7341-4CA6-8F1B-5061ECD4CFE8}" srcOrd="0" destOrd="0" presId="urn:microsoft.com/office/officeart/2018/2/layout/IconVerticalSolidList"/>
    <dgm:cxn modelId="{1628188A-9CF9-43E3-A263-184F2D5D3785}" type="presParOf" srcId="{656135CE-A6F3-4645-A50D-6CBB0CF5B1DC}" destId="{F924CC06-0776-4E20-BF76-F4AB31663C4D}" srcOrd="1" destOrd="0" presId="urn:microsoft.com/office/officeart/2018/2/layout/IconVerticalSolidList"/>
    <dgm:cxn modelId="{5EAF985F-B58A-4D91-A623-BAFDAC26B011}" type="presParOf" srcId="{656135CE-A6F3-4645-A50D-6CBB0CF5B1DC}" destId="{43EB3671-F8B1-421D-AEAF-5DB9189A8802}" srcOrd="2" destOrd="0" presId="urn:microsoft.com/office/officeart/2018/2/layout/IconVerticalSolidList"/>
    <dgm:cxn modelId="{D61F98B2-D93A-4CA2-A014-945BA648F7C2}" type="presParOf" srcId="{656135CE-A6F3-4645-A50D-6CBB0CF5B1DC}" destId="{A1861C10-6AA1-4F9C-BE0C-1FFD393A0B80}" srcOrd="3" destOrd="0" presId="urn:microsoft.com/office/officeart/2018/2/layout/IconVerticalSolidList"/>
    <dgm:cxn modelId="{0AC117A8-11FA-4D27-9185-0BD2A7E5EC0F}" type="presParOf" srcId="{45ABBBD9-41EE-4702-B0C6-5F1367D76F0D}" destId="{4E2620A7-97E7-4C44-819B-B296400AE3A5}" srcOrd="3" destOrd="0" presId="urn:microsoft.com/office/officeart/2018/2/layout/IconVerticalSolidList"/>
    <dgm:cxn modelId="{30D146F1-1E5B-4D41-A07C-1D49886C55EE}" type="presParOf" srcId="{45ABBBD9-41EE-4702-B0C6-5F1367D76F0D}" destId="{F5CB2E3B-4325-44F1-AFF7-0DDCB8645EA2}" srcOrd="4" destOrd="0" presId="urn:microsoft.com/office/officeart/2018/2/layout/IconVerticalSolidList"/>
    <dgm:cxn modelId="{413C4DD5-8A77-4727-9D2C-43D2E5C89535}" type="presParOf" srcId="{F5CB2E3B-4325-44F1-AFF7-0DDCB8645EA2}" destId="{70169494-9EB3-4878-9268-80D21F8E5ADD}" srcOrd="0" destOrd="0" presId="urn:microsoft.com/office/officeart/2018/2/layout/IconVerticalSolidList"/>
    <dgm:cxn modelId="{4B72A383-14EA-482C-B365-D615B372462F}" type="presParOf" srcId="{F5CB2E3B-4325-44F1-AFF7-0DDCB8645EA2}" destId="{C0D0AEDF-C6FB-4192-8D52-7D91DABFFC2F}" srcOrd="1" destOrd="0" presId="urn:microsoft.com/office/officeart/2018/2/layout/IconVerticalSolidList"/>
    <dgm:cxn modelId="{96231F23-E94A-4267-A7F5-C89F0E7C7647}" type="presParOf" srcId="{F5CB2E3B-4325-44F1-AFF7-0DDCB8645EA2}" destId="{33186FA6-E2EA-4A3C-86B9-0543F666677C}" srcOrd="2" destOrd="0" presId="urn:microsoft.com/office/officeart/2018/2/layout/IconVerticalSolidList"/>
    <dgm:cxn modelId="{BE72D5E2-DAB3-4BF8-B4F5-513931B153E4}" type="presParOf" srcId="{F5CB2E3B-4325-44F1-AFF7-0DDCB8645EA2}" destId="{30B67697-87EA-47D0-82FA-F894CDDD920A}" srcOrd="3" destOrd="0" presId="urn:microsoft.com/office/officeart/2018/2/layout/IconVerticalSolidList"/>
    <dgm:cxn modelId="{9C7EDA43-D14F-4978-8849-0A7ED267DDCA}" type="presParOf" srcId="{45ABBBD9-41EE-4702-B0C6-5F1367D76F0D}" destId="{2EDAAAC9-0B45-44DD-A2CB-13767ACAE6A6}" srcOrd="5" destOrd="0" presId="urn:microsoft.com/office/officeart/2018/2/layout/IconVerticalSolidList"/>
    <dgm:cxn modelId="{9BAC43AD-F289-41A1-8FBD-F30355E19C42}" type="presParOf" srcId="{45ABBBD9-41EE-4702-B0C6-5F1367D76F0D}" destId="{1B6498AD-4C0E-4138-BF3E-2C7775606080}" srcOrd="6" destOrd="0" presId="urn:microsoft.com/office/officeart/2018/2/layout/IconVerticalSolidList"/>
    <dgm:cxn modelId="{0F3075AC-EF34-409A-AE87-F5AC79045FC8}" type="presParOf" srcId="{1B6498AD-4C0E-4138-BF3E-2C7775606080}" destId="{C64FEA61-ADE3-4AB9-BCBE-BE03458EE1AB}" srcOrd="0" destOrd="0" presId="urn:microsoft.com/office/officeart/2018/2/layout/IconVerticalSolidList"/>
    <dgm:cxn modelId="{D706EA16-5B58-46DD-A421-3CC9BC474AAF}" type="presParOf" srcId="{1B6498AD-4C0E-4138-BF3E-2C7775606080}" destId="{E6F980A6-E09B-48BF-8C09-DB497B30580E}" srcOrd="1" destOrd="0" presId="urn:microsoft.com/office/officeart/2018/2/layout/IconVerticalSolidList"/>
    <dgm:cxn modelId="{026F536E-FB07-4E7E-8443-6D68A36BE46B}" type="presParOf" srcId="{1B6498AD-4C0E-4138-BF3E-2C7775606080}" destId="{38BF6317-D7E5-4220-912A-060EF68383EE}" srcOrd="2" destOrd="0" presId="urn:microsoft.com/office/officeart/2018/2/layout/IconVerticalSolidList"/>
    <dgm:cxn modelId="{DA5CBC62-236C-4ABB-90C6-9B0FEC9C3990}" type="presParOf" srcId="{1B6498AD-4C0E-4138-BF3E-2C7775606080}" destId="{B8A3B466-F76A-46DF-BDD7-954CEF3D1948}" srcOrd="3" destOrd="0" presId="urn:microsoft.com/office/officeart/2018/2/layout/IconVerticalSolidList"/>
    <dgm:cxn modelId="{7C8E57C7-BCE4-4900-A623-CD9BA68A8936}" type="presParOf" srcId="{45ABBBD9-41EE-4702-B0C6-5F1367D76F0D}" destId="{47B5081F-AEA9-427B-9EAB-6DCD26FA6A71}" srcOrd="7" destOrd="0" presId="urn:microsoft.com/office/officeart/2018/2/layout/IconVerticalSolidList"/>
    <dgm:cxn modelId="{CEEABC1D-241A-4EF3-A932-4FA89FAAFD89}" type="presParOf" srcId="{45ABBBD9-41EE-4702-B0C6-5F1367D76F0D}" destId="{CF4CFF9D-CFB1-43FF-AB26-6E35A25CD654}" srcOrd="8" destOrd="0" presId="urn:microsoft.com/office/officeart/2018/2/layout/IconVerticalSolidList"/>
    <dgm:cxn modelId="{0C97654B-B802-4C1B-B88C-92916036E0C6}" type="presParOf" srcId="{CF4CFF9D-CFB1-43FF-AB26-6E35A25CD654}" destId="{01533364-4959-48D7-A12E-20E2B9CFFDA6}" srcOrd="0" destOrd="0" presId="urn:microsoft.com/office/officeart/2018/2/layout/IconVerticalSolidList"/>
    <dgm:cxn modelId="{13EFEE42-6C2F-4697-9CCC-F53CABA00294}" type="presParOf" srcId="{CF4CFF9D-CFB1-43FF-AB26-6E35A25CD654}" destId="{F05BC85F-887B-43BC-8797-7A4B5F4ED331}" srcOrd="1" destOrd="0" presId="urn:microsoft.com/office/officeart/2018/2/layout/IconVerticalSolidList"/>
    <dgm:cxn modelId="{831490B5-D12D-497B-9C69-D5DC56AFD9E0}" type="presParOf" srcId="{CF4CFF9D-CFB1-43FF-AB26-6E35A25CD654}" destId="{5AFACC39-863D-476F-8EC5-38B2E7ED9F78}" srcOrd="2" destOrd="0" presId="urn:microsoft.com/office/officeart/2018/2/layout/IconVerticalSolidList"/>
    <dgm:cxn modelId="{D7E1BABF-CD27-422A-BD6C-63700B410BA0}" type="presParOf" srcId="{CF4CFF9D-CFB1-43FF-AB26-6E35A25CD654}" destId="{2C13B23E-9842-49C6-93E9-1EF44E003D8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BD7A8F-F352-4C62-A641-BE7B5F0949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400F2D1-CDFD-47DA-83CB-AF2825388AFF}">
      <dgm:prSet/>
      <dgm:spPr>
        <a:solidFill>
          <a:schemeClr val="accent1">
            <a:lumMod val="50000"/>
          </a:schemeClr>
        </a:solidFill>
      </dgm:spPr>
      <dgm:t>
        <a:bodyPr/>
        <a:lstStyle/>
        <a:p>
          <a:r>
            <a:rPr lang="en-US" dirty="0"/>
            <a:t>Any condition that is likely to cause the spread of disease or is defined by the Ohio codes.</a:t>
          </a:r>
        </a:p>
      </dgm:t>
    </dgm:pt>
    <dgm:pt modelId="{065C59FA-BB2E-4E58-A9EF-C303F7281CE8}" type="parTrans" cxnId="{5F82C03A-9C5A-4B6A-A5A4-14908C919900}">
      <dgm:prSet/>
      <dgm:spPr/>
      <dgm:t>
        <a:bodyPr/>
        <a:lstStyle/>
        <a:p>
          <a:endParaRPr lang="en-US"/>
        </a:p>
      </dgm:t>
    </dgm:pt>
    <dgm:pt modelId="{2D148D34-E72F-4A7A-8348-5DB8AD6BEF0B}" type="sibTrans" cxnId="{5F82C03A-9C5A-4B6A-A5A4-14908C919900}">
      <dgm:prSet/>
      <dgm:spPr/>
      <dgm:t>
        <a:bodyPr/>
        <a:lstStyle/>
        <a:p>
          <a:endParaRPr lang="en-US"/>
        </a:p>
      </dgm:t>
    </dgm:pt>
    <dgm:pt modelId="{B48A8DF0-A1A6-4918-A726-347BF665F461}">
      <dgm:prSet/>
      <dgm:spPr/>
      <dgm:t>
        <a:bodyPr/>
        <a:lstStyle/>
        <a:p>
          <a:r>
            <a:rPr lang="en-US" dirty="0"/>
            <a:t>Mold (within rental property only)</a:t>
          </a:r>
        </a:p>
      </dgm:t>
    </dgm:pt>
    <dgm:pt modelId="{2CDE652A-ABD2-44EB-9905-D87BCBD4B2F0}" type="parTrans" cxnId="{8B659EAD-07D6-4CA6-8AA9-777FE29524D9}">
      <dgm:prSet/>
      <dgm:spPr/>
      <dgm:t>
        <a:bodyPr/>
        <a:lstStyle/>
        <a:p>
          <a:endParaRPr lang="en-US"/>
        </a:p>
      </dgm:t>
    </dgm:pt>
    <dgm:pt modelId="{7D8FCD74-17DB-45FB-B5F2-3E83FC53C69E}" type="sibTrans" cxnId="{8B659EAD-07D6-4CA6-8AA9-777FE29524D9}">
      <dgm:prSet/>
      <dgm:spPr/>
      <dgm:t>
        <a:bodyPr/>
        <a:lstStyle/>
        <a:p>
          <a:endParaRPr lang="en-US"/>
        </a:p>
      </dgm:t>
    </dgm:pt>
    <dgm:pt modelId="{FF64BA3A-0663-413B-8AF9-961AFA0BD91D}">
      <dgm:prSet/>
      <dgm:spPr/>
      <dgm:t>
        <a:bodyPr/>
        <a:lstStyle/>
        <a:p>
          <a:r>
            <a:rPr lang="en-US" dirty="0"/>
            <a:t>Raw Sewage Spills &amp; Sewage System Malfunctions</a:t>
          </a:r>
        </a:p>
      </dgm:t>
    </dgm:pt>
    <dgm:pt modelId="{9EE27DDC-6755-4300-930A-D6D12C13D00A}" type="parTrans" cxnId="{6BEDF44A-F241-4B66-80FE-8285F63680AD}">
      <dgm:prSet/>
      <dgm:spPr/>
      <dgm:t>
        <a:bodyPr/>
        <a:lstStyle/>
        <a:p>
          <a:endParaRPr lang="en-US"/>
        </a:p>
      </dgm:t>
    </dgm:pt>
    <dgm:pt modelId="{7392095E-F7A8-47E1-B3F0-4232109CA977}" type="sibTrans" cxnId="{6BEDF44A-F241-4B66-80FE-8285F63680AD}">
      <dgm:prSet/>
      <dgm:spPr/>
      <dgm:t>
        <a:bodyPr/>
        <a:lstStyle/>
        <a:p>
          <a:endParaRPr lang="en-US"/>
        </a:p>
      </dgm:t>
    </dgm:pt>
    <dgm:pt modelId="{9C42DD6A-182F-44CF-A9D8-ED63488509AC}">
      <dgm:prSet/>
      <dgm:spPr/>
      <dgm:t>
        <a:bodyPr/>
        <a:lstStyle/>
        <a:p>
          <a:r>
            <a:rPr lang="en-US" dirty="0"/>
            <a:t>Open Dumping of Solid Waste and/or Construction and Demolition Debris</a:t>
          </a:r>
        </a:p>
      </dgm:t>
    </dgm:pt>
    <dgm:pt modelId="{14EBEB71-A877-4D80-82EF-F99890A14D54}" type="parTrans" cxnId="{E8171844-0CFF-4271-A06C-CFCF1E202FD9}">
      <dgm:prSet/>
      <dgm:spPr/>
      <dgm:t>
        <a:bodyPr/>
        <a:lstStyle/>
        <a:p>
          <a:endParaRPr lang="en-US"/>
        </a:p>
      </dgm:t>
    </dgm:pt>
    <dgm:pt modelId="{5364A639-FA23-4ADC-BD5A-CE8423362CE8}" type="sibTrans" cxnId="{E8171844-0CFF-4271-A06C-CFCF1E202FD9}">
      <dgm:prSet/>
      <dgm:spPr/>
      <dgm:t>
        <a:bodyPr/>
        <a:lstStyle/>
        <a:p>
          <a:endParaRPr lang="en-US"/>
        </a:p>
      </dgm:t>
    </dgm:pt>
    <dgm:pt modelId="{141EBF4C-6C29-4C2C-BE6C-071C6AC12EDC}">
      <dgm:prSet/>
      <dgm:spPr/>
      <dgm:t>
        <a:bodyPr/>
        <a:lstStyle/>
        <a:p>
          <a:r>
            <a:rPr lang="en-US" dirty="0"/>
            <a:t>Mosquito Breeding Areas</a:t>
          </a:r>
        </a:p>
      </dgm:t>
    </dgm:pt>
    <dgm:pt modelId="{B837407C-719D-4F5F-8985-D2680E8D5FB3}" type="parTrans" cxnId="{56FEB1A6-18B5-482F-8DAC-EC6139E8F9B1}">
      <dgm:prSet/>
      <dgm:spPr/>
      <dgm:t>
        <a:bodyPr/>
        <a:lstStyle/>
        <a:p>
          <a:endParaRPr lang="en-US"/>
        </a:p>
      </dgm:t>
    </dgm:pt>
    <dgm:pt modelId="{3156DA1D-C788-4095-9023-C15AE5588161}" type="sibTrans" cxnId="{56FEB1A6-18B5-482F-8DAC-EC6139E8F9B1}">
      <dgm:prSet/>
      <dgm:spPr/>
      <dgm:t>
        <a:bodyPr/>
        <a:lstStyle/>
        <a:p>
          <a:endParaRPr lang="en-US"/>
        </a:p>
      </dgm:t>
    </dgm:pt>
    <dgm:pt modelId="{C5DF4C0B-018B-4E2D-AE4B-26B0E4538A3A}">
      <dgm:prSet/>
      <dgm:spPr/>
      <dgm:t>
        <a:bodyPr/>
        <a:lstStyle/>
        <a:p>
          <a:r>
            <a:rPr lang="en-US" dirty="0"/>
            <a:t>Unvaccinated Pets</a:t>
          </a:r>
        </a:p>
      </dgm:t>
    </dgm:pt>
    <dgm:pt modelId="{55DE020C-AC26-4584-890B-B0E366AF1C16}" type="parTrans" cxnId="{5A242E45-1889-4598-AF8C-5EAFE423F53F}">
      <dgm:prSet/>
      <dgm:spPr/>
      <dgm:t>
        <a:bodyPr/>
        <a:lstStyle/>
        <a:p>
          <a:endParaRPr lang="en-US"/>
        </a:p>
      </dgm:t>
    </dgm:pt>
    <dgm:pt modelId="{F230B1BF-9BCC-449C-90B8-659E43E61314}" type="sibTrans" cxnId="{5A242E45-1889-4598-AF8C-5EAFE423F53F}">
      <dgm:prSet/>
      <dgm:spPr/>
      <dgm:t>
        <a:bodyPr/>
        <a:lstStyle/>
        <a:p>
          <a:endParaRPr lang="en-US"/>
        </a:p>
      </dgm:t>
    </dgm:pt>
    <dgm:pt modelId="{FC8065F8-11AF-4210-BE84-F9AB4FE122F2}">
      <dgm:prSet/>
      <dgm:spPr/>
      <dgm:t>
        <a:bodyPr/>
        <a:lstStyle/>
        <a:p>
          <a:r>
            <a:rPr lang="en-US" dirty="0"/>
            <a:t>Disease-Carrying Vectors</a:t>
          </a:r>
        </a:p>
      </dgm:t>
    </dgm:pt>
    <dgm:pt modelId="{6F44C592-44AC-4F1A-AEA3-B96829C55EC2}" type="parTrans" cxnId="{310335AD-292A-4926-BBB1-6D2B27B29511}">
      <dgm:prSet/>
      <dgm:spPr/>
      <dgm:t>
        <a:bodyPr/>
        <a:lstStyle/>
        <a:p>
          <a:endParaRPr lang="en-US"/>
        </a:p>
      </dgm:t>
    </dgm:pt>
    <dgm:pt modelId="{49FBD5F2-6251-498C-995D-0AFFE9E8EA4C}" type="sibTrans" cxnId="{310335AD-292A-4926-BBB1-6D2B27B29511}">
      <dgm:prSet/>
      <dgm:spPr/>
      <dgm:t>
        <a:bodyPr/>
        <a:lstStyle/>
        <a:p>
          <a:endParaRPr lang="en-US"/>
        </a:p>
      </dgm:t>
    </dgm:pt>
    <dgm:pt modelId="{E458E7FC-EF8D-4130-A07F-7D7BA0A78A3A}">
      <dgm:prSet/>
      <dgm:spPr/>
      <dgm:t>
        <a:bodyPr/>
        <a:lstStyle/>
        <a:p>
          <a:r>
            <a:rPr lang="en-US" dirty="0"/>
            <a:t>Improper Handling of Scrap Tires</a:t>
          </a:r>
        </a:p>
      </dgm:t>
    </dgm:pt>
    <dgm:pt modelId="{027F147C-2547-44B9-971F-56CC0A62230D}" type="parTrans" cxnId="{D94DC0E0-C28A-4177-A7FF-E99FFF907636}">
      <dgm:prSet/>
      <dgm:spPr/>
      <dgm:t>
        <a:bodyPr/>
        <a:lstStyle/>
        <a:p>
          <a:endParaRPr lang="en-US"/>
        </a:p>
      </dgm:t>
    </dgm:pt>
    <dgm:pt modelId="{AE0A5F57-C74F-473A-A3E3-5CADD837C3B0}" type="sibTrans" cxnId="{D94DC0E0-C28A-4177-A7FF-E99FFF907636}">
      <dgm:prSet/>
      <dgm:spPr/>
      <dgm:t>
        <a:bodyPr/>
        <a:lstStyle/>
        <a:p>
          <a:endParaRPr lang="en-US"/>
        </a:p>
      </dgm:t>
    </dgm:pt>
    <dgm:pt modelId="{C0EDBD80-338A-43B6-933F-DBC28A937C53}">
      <dgm:prSet/>
      <dgm:spPr/>
      <dgm:t>
        <a:bodyPr/>
        <a:lstStyle/>
        <a:p>
          <a:r>
            <a:rPr lang="en-US" dirty="0"/>
            <a:t>Smoke Free Ohio</a:t>
          </a:r>
        </a:p>
      </dgm:t>
    </dgm:pt>
    <dgm:pt modelId="{BF9CBCC8-AE15-428F-8092-66274C1D754B}" type="parTrans" cxnId="{520BCD22-B886-4579-92BF-5D014E790192}">
      <dgm:prSet/>
      <dgm:spPr/>
      <dgm:t>
        <a:bodyPr/>
        <a:lstStyle/>
        <a:p>
          <a:endParaRPr lang="en-US"/>
        </a:p>
      </dgm:t>
    </dgm:pt>
    <dgm:pt modelId="{B08B92CE-C757-4B04-A49A-CF0C67F8884C}" type="sibTrans" cxnId="{520BCD22-B886-4579-92BF-5D014E790192}">
      <dgm:prSet/>
      <dgm:spPr/>
      <dgm:t>
        <a:bodyPr/>
        <a:lstStyle/>
        <a:p>
          <a:endParaRPr lang="en-US"/>
        </a:p>
      </dgm:t>
    </dgm:pt>
    <dgm:pt modelId="{B60EE223-4805-4027-ACD2-F4A7A1B95911}">
      <dgm:prSet/>
      <dgm:spPr/>
      <dgm:t>
        <a:bodyPr/>
        <a:lstStyle/>
        <a:p>
          <a:r>
            <a:rPr lang="en-US" dirty="0"/>
            <a:t>Licensed Facilities (Food, Pools, Beaches, Body Art)</a:t>
          </a:r>
        </a:p>
      </dgm:t>
    </dgm:pt>
    <dgm:pt modelId="{A1B98659-CC7D-4EFA-AAC0-3BB52ACBBF78}" type="parTrans" cxnId="{48D8CE83-A1D3-42F7-BE84-8BEEC23CDF7B}">
      <dgm:prSet/>
      <dgm:spPr/>
      <dgm:t>
        <a:bodyPr/>
        <a:lstStyle/>
        <a:p>
          <a:endParaRPr lang="en-US"/>
        </a:p>
      </dgm:t>
    </dgm:pt>
    <dgm:pt modelId="{60559ABE-F507-4F89-A7F6-9D8B11C1BA38}" type="sibTrans" cxnId="{48D8CE83-A1D3-42F7-BE84-8BEEC23CDF7B}">
      <dgm:prSet/>
      <dgm:spPr/>
      <dgm:t>
        <a:bodyPr/>
        <a:lstStyle/>
        <a:p>
          <a:endParaRPr lang="en-US"/>
        </a:p>
      </dgm:t>
    </dgm:pt>
    <dgm:pt modelId="{8667E9E7-0919-454B-9DA8-F114139BC6DF}" type="pres">
      <dgm:prSet presAssocID="{41BD7A8F-F352-4C62-A641-BE7B5F0949D0}" presName="linear" presStyleCnt="0">
        <dgm:presLayoutVars>
          <dgm:animLvl val="lvl"/>
          <dgm:resizeHandles val="exact"/>
        </dgm:presLayoutVars>
      </dgm:prSet>
      <dgm:spPr/>
    </dgm:pt>
    <dgm:pt modelId="{A70C30E1-8EB8-4F75-B076-46EB7EBFF0BF}" type="pres">
      <dgm:prSet presAssocID="{1400F2D1-CDFD-47DA-83CB-AF2825388AFF}" presName="parentText" presStyleLbl="node1" presStyleIdx="0" presStyleCnt="1" custScaleY="80171">
        <dgm:presLayoutVars>
          <dgm:chMax val="0"/>
          <dgm:bulletEnabled val="1"/>
        </dgm:presLayoutVars>
      </dgm:prSet>
      <dgm:spPr/>
    </dgm:pt>
    <dgm:pt modelId="{12EB382E-AA39-4690-ADED-EE3C7E68E3B2}" type="pres">
      <dgm:prSet presAssocID="{1400F2D1-CDFD-47DA-83CB-AF2825388AFF}" presName="childText" presStyleLbl="revTx" presStyleIdx="0" presStyleCnt="1">
        <dgm:presLayoutVars>
          <dgm:bulletEnabled val="1"/>
        </dgm:presLayoutVars>
      </dgm:prSet>
      <dgm:spPr/>
    </dgm:pt>
  </dgm:ptLst>
  <dgm:cxnLst>
    <dgm:cxn modelId="{520BCD22-B886-4579-92BF-5D014E790192}" srcId="{1400F2D1-CDFD-47DA-83CB-AF2825388AFF}" destId="{C0EDBD80-338A-43B6-933F-DBC28A937C53}" srcOrd="7" destOrd="0" parTransId="{BF9CBCC8-AE15-428F-8092-66274C1D754B}" sibTransId="{B08B92CE-C757-4B04-A49A-CF0C67F8884C}"/>
    <dgm:cxn modelId="{3A05F52F-223A-4620-AFFA-41206F9AA2D4}" type="presOf" srcId="{9C42DD6A-182F-44CF-A9D8-ED63488509AC}" destId="{12EB382E-AA39-4690-ADED-EE3C7E68E3B2}" srcOrd="0" destOrd="4" presId="urn:microsoft.com/office/officeart/2005/8/layout/vList2"/>
    <dgm:cxn modelId="{BAC27E36-7C92-4135-A3EB-70DCB61436D1}" type="presOf" srcId="{141EBF4C-6C29-4C2C-BE6C-071C6AC12EDC}" destId="{12EB382E-AA39-4690-ADED-EE3C7E68E3B2}" srcOrd="0" destOrd="1" presId="urn:microsoft.com/office/officeart/2005/8/layout/vList2"/>
    <dgm:cxn modelId="{5F82C03A-9C5A-4B6A-A5A4-14908C919900}" srcId="{41BD7A8F-F352-4C62-A641-BE7B5F0949D0}" destId="{1400F2D1-CDFD-47DA-83CB-AF2825388AFF}" srcOrd="0" destOrd="0" parTransId="{065C59FA-BB2E-4E58-A9EF-C303F7281CE8}" sibTransId="{2D148D34-E72F-4A7A-8348-5DB8AD6BEF0B}"/>
    <dgm:cxn modelId="{20273663-169E-4F85-985F-F9B77CAB8B9E}" type="presOf" srcId="{B60EE223-4805-4027-ACD2-F4A7A1B95911}" destId="{12EB382E-AA39-4690-ADED-EE3C7E68E3B2}" srcOrd="0" destOrd="8" presId="urn:microsoft.com/office/officeart/2005/8/layout/vList2"/>
    <dgm:cxn modelId="{E8171844-0CFF-4271-A06C-CFCF1E202FD9}" srcId="{1400F2D1-CDFD-47DA-83CB-AF2825388AFF}" destId="{9C42DD6A-182F-44CF-A9D8-ED63488509AC}" srcOrd="4" destOrd="0" parTransId="{14EBEB71-A877-4D80-82EF-F99890A14D54}" sibTransId="{5364A639-FA23-4ADC-BD5A-CE8423362CE8}"/>
    <dgm:cxn modelId="{5A242E45-1889-4598-AF8C-5EAFE423F53F}" srcId="{1400F2D1-CDFD-47DA-83CB-AF2825388AFF}" destId="{C5DF4C0B-018B-4E2D-AE4B-26B0E4538A3A}" srcOrd="2" destOrd="0" parTransId="{55DE020C-AC26-4584-890B-B0E366AF1C16}" sibTransId="{F230B1BF-9BCC-449C-90B8-659E43E61314}"/>
    <dgm:cxn modelId="{6BEDF44A-F241-4B66-80FE-8285F63680AD}" srcId="{1400F2D1-CDFD-47DA-83CB-AF2825388AFF}" destId="{FF64BA3A-0663-413B-8AF9-961AFA0BD91D}" srcOrd="6" destOrd="0" parTransId="{9EE27DDC-6755-4300-930A-D6D12C13D00A}" sibTransId="{7392095E-F7A8-47E1-B3F0-4232109CA977}"/>
    <dgm:cxn modelId="{781A9470-D314-443B-83A6-39B66B97E1D2}" type="presOf" srcId="{FF64BA3A-0663-413B-8AF9-961AFA0BD91D}" destId="{12EB382E-AA39-4690-ADED-EE3C7E68E3B2}" srcOrd="0" destOrd="6" presId="urn:microsoft.com/office/officeart/2005/8/layout/vList2"/>
    <dgm:cxn modelId="{48D8CE83-A1D3-42F7-BE84-8BEEC23CDF7B}" srcId="{1400F2D1-CDFD-47DA-83CB-AF2825388AFF}" destId="{B60EE223-4805-4027-ACD2-F4A7A1B95911}" srcOrd="8" destOrd="0" parTransId="{A1B98659-CC7D-4EFA-AAC0-3BB52ACBBF78}" sibTransId="{60559ABE-F507-4F89-A7F6-9D8B11C1BA38}"/>
    <dgm:cxn modelId="{96D38897-3DA0-4416-BD4F-F93096FDFB9E}" type="presOf" srcId="{1400F2D1-CDFD-47DA-83CB-AF2825388AFF}" destId="{A70C30E1-8EB8-4F75-B076-46EB7EBFF0BF}" srcOrd="0" destOrd="0" presId="urn:microsoft.com/office/officeart/2005/8/layout/vList2"/>
    <dgm:cxn modelId="{C920FB9E-6AE8-4FD0-8A8C-1EAD82CD5EAB}" type="presOf" srcId="{E458E7FC-EF8D-4130-A07F-7D7BA0A78A3A}" destId="{12EB382E-AA39-4690-ADED-EE3C7E68E3B2}" srcOrd="0" destOrd="5" presId="urn:microsoft.com/office/officeart/2005/8/layout/vList2"/>
    <dgm:cxn modelId="{40C6D9A4-CF6E-4403-BE7D-1E4EFCA031FF}" type="presOf" srcId="{FC8065F8-11AF-4210-BE84-F9AB4FE122F2}" destId="{12EB382E-AA39-4690-ADED-EE3C7E68E3B2}" srcOrd="0" destOrd="3" presId="urn:microsoft.com/office/officeart/2005/8/layout/vList2"/>
    <dgm:cxn modelId="{56FEB1A6-18B5-482F-8DAC-EC6139E8F9B1}" srcId="{1400F2D1-CDFD-47DA-83CB-AF2825388AFF}" destId="{141EBF4C-6C29-4C2C-BE6C-071C6AC12EDC}" srcOrd="1" destOrd="0" parTransId="{B837407C-719D-4F5F-8985-D2680E8D5FB3}" sibTransId="{3156DA1D-C788-4095-9023-C15AE5588161}"/>
    <dgm:cxn modelId="{310335AD-292A-4926-BBB1-6D2B27B29511}" srcId="{1400F2D1-CDFD-47DA-83CB-AF2825388AFF}" destId="{FC8065F8-11AF-4210-BE84-F9AB4FE122F2}" srcOrd="3" destOrd="0" parTransId="{6F44C592-44AC-4F1A-AEA3-B96829C55EC2}" sibTransId="{49FBD5F2-6251-498C-995D-0AFFE9E8EA4C}"/>
    <dgm:cxn modelId="{8B659EAD-07D6-4CA6-8AA9-777FE29524D9}" srcId="{1400F2D1-CDFD-47DA-83CB-AF2825388AFF}" destId="{B48A8DF0-A1A6-4918-A726-347BF665F461}" srcOrd="0" destOrd="0" parTransId="{2CDE652A-ABD2-44EB-9905-D87BCBD4B2F0}" sibTransId="{7D8FCD74-17DB-45FB-B5F2-3E83FC53C69E}"/>
    <dgm:cxn modelId="{9EAAC6C2-4694-4CD5-B56E-D093ADD45C3D}" type="presOf" srcId="{C5DF4C0B-018B-4E2D-AE4B-26B0E4538A3A}" destId="{12EB382E-AA39-4690-ADED-EE3C7E68E3B2}" srcOrd="0" destOrd="2" presId="urn:microsoft.com/office/officeart/2005/8/layout/vList2"/>
    <dgm:cxn modelId="{89C75FC8-A41D-4CEB-96AF-E2009C9A7D4A}" type="presOf" srcId="{B48A8DF0-A1A6-4918-A726-347BF665F461}" destId="{12EB382E-AA39-4690-ADED-EE3C7E68E3B2}" srcOrd="0" destOrd="0" presId="urn:microsoft.com/office/officeart/2005/8/layout/vList2"/>
    <dgm:cxn modelId="{4CE140D1-BA05-4E6F-AEC0-73F3E1D4F0AF}" type="presOf" srcId="{41BD7A8F-F352-4C62-A641-BE7B5F0949D0}" destId="{8667E9E7-0919-454B-9DA8-F114139BC6DF}" srcOrd="0" destOrd="0" presId="urn:microsoft.com/office/officeart/2005/8/layout/vList2"/>
    <dgm:cxn modelId="{D94DC0E0-C28A-4177-A7FF-E99FFF907636}" srcId="{1400F2D1-CDFD-47DA-83CB-AF2825388AFF}" destId="{E458E7FC-EF8D-4130-A07F-7D7BA0A78A3A}" srcOrd="5" destOrd="0" parTransId="{027F147C-2547-44B9-971F-56CC0A62230D}" sibTransId="{AE0A5F57-C74F-473A-A3E3-5CADD837C3B0}"/>
    <dgm:cxn modelId="{C669A2EB-A252-44E1-BC92-693589AA69E4}" type="presOf" srcId="{C0EDBD80-338A-43B6-933F-DBC28A937C53}" destId="{12EB382E-AA39-4690-ADED-EE3C7E68E3B2}" srcOrd="0" destOrd="7" presId="urn:microsoft.com/office/officeart/2005/8/layout/vList2"/>
    <dgm:cxn modelId="{56F7F77A-EBC4-4501-A895-D46615C8ECB1}" type="presParOf" srcId="{8667E9E7-0919-454B-9DA8-F114139BC6DF}" destId="{A70C30E1-8EB8-4F75-B076-46EB7EBFF0BF}" srcOrd="0" destOrd="0" presId="urn:microsoft.com/office/officeart/2005/8/layout/vList2"/>
    <dgm:cxn modelId="{E5F721EE-EE45-4EBA-9EEF-A58BED41FC6D}" type="presParOf" srcId="{8667E9E7-0919-454B-9DA8-F114139BC6DF}" destId="{12EB382E-AA39-4690-ADED-EE3C7E68E3B2}"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D6CB8-EB8D-432A-BFB9-5A2BFF9B25EE}">
      <dsp:nvSpPr>
        <dsp:cNvPr id="0" name=""/>
        <dsp:cNvSpPr/>
      </dsp:nvSpPr>
      <dsp:spPr>
        <a:xfrm>
          <a:off x="0" y="3535"/>
          <a:ext cx="7086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B7107F-6CF8-42F9-A452-7A400BF340E1}">
      <dsp:nvSpPr>
        <dsp:cNvPr id="0" name=""/>
        <dsp:cNvSpPr/>
      </dsp:nvSpPr>
      <dsp:spPr>
        <a:xfrm>
          <a:off x="227827" y="172994"/>
          <a:ext cx="414231" cy="41423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EA63BB-5B60-406E-AA2F-97BE12FECD36}">
      <dsp:nvSpPr>
        <dsp:cNvPr id="0" name=""/>
        <dsp:cNvSpPr/>
      </dsp:nvSpPr>
      <dsp:spPr>
        <a:xfrm>
          <a:off x="869886" y="3535"/>
          <a:ext cx="6216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US" sz="1900" kern="1200" dirty="0"/>
            <a:t>Public Health Nuisance (PHN)</a:t>
          </a:r>
        </a:p>
      </dsp:txBody>
      <dsp:txXfrm>
        <a:off x="869886" y="3535"/>
        <a:ext cx="6216713" cy="753148"/>
      </dsp:txXfrm>
    </dsp:sp>
    <dsp:sp modelId="{29A42863-7341-4CA6-8F1B-5061ECD4CFE8}">
      <dsp:nvSpPr>
        <dsp:cNvPr id="0" name=""/>
        <dsp:cNvSpPr/>
      </dsp:nvSpPr>
      <dsp:spPr>
        <a:xfrm>
          <a:off x="0" y="944971"/>
          <a:ext cx="7086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24CC06-0776-4E20-BF76-F4AB31663C4D}">
      <dsp:nvSpPr>
        <dsp:cNvPr id="0" name=""/>
        <dsp:cNvSpPr/>
      </dsp:nvSpPr>
      <dsp:spPr>
        <a:xfrm>
          <a:off x="227827" y="1114429"/>
          <a:ext cx="414231" cy="414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861C10-6AA1-4F9C-BE0C-1FFD393A0B80}">
      <dsp:nvSpPr>
        <dsp:cNvPr id="0" name=""/>
        <dsp:cNvSpPr/>
      </dsp:nvSpPr>
      <dsp:spPr>
        <a:xfrm>
          <a:off x="869886" y="944971"/>
          <a:ext cx="6216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US" sz="1900" kern="1200" dirty="0"/>
            <a:t>PHN Complaint Types</a:t>
          </a:r>
        </a:p>
      </dsp:txBody>
      <dsp:txXfrm>
        <a:off x="869886" y="944971"/>
        <a:ext cx="6216713" cy="753148"/>
      </dsp:txXfrm>
    </dsp:sp>
    <dsp:sp modelId="{70169494-9EB3-4878-9268-80D21F8E5ADD}">
      <dsp:nvSpPr>
        <dsp:cNvPr id="0" name=""/>
        <dsp:cNvSpPr/>
      </dsp:nvSpPr>
      <dsp:spPr>
        <a:xfrm>
          <a:off x="0" y="1886407"/>
          <a:ext cx="7086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0AEDF-C6FB-4192-8D52-7D91DABFFC2F}">
      <dsp:nvSpPr>
        <dsp:cNvPr id="0" name=""/>
        <dsp:cNvSpPr/>
      </dsp:nvSpPr>
      <dsp:spPr>
        <a:xfrm>
          <a:off x="227827" y="2055865"/>
          <a:ext cx="414231" cy="41423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B67697-87EA-47D0-82FA-F894CDDD920A}">
      <dsp:nvSpPr>
        <dsp:cNvPr id="0" name=""/>
        <dsp:cNvSpPr/>
      </dsp:nvSpPr>
      <dsp:spPr>
        <a:xfrm>
          <a:off x="869886" y="1886407"/>
          <a:ext cx="6216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US" sz="1900" kern="1200" dirty="0"/>
            <a:t>“Eye Sores” – No Authority</a:t>
          </a:r>
        </a:p>
      </dsp:txBody>
      <dsp:txXfrm>
        <a:off x="869886" y="1886407"/>
        <a:ext cx="6216713" cy="753148"/>
      </dsp:txXfrm>
    </dsp:sp>
    <dsp:sp modelId="{C64FEA61-ADE3-4AB9-BCBE-BE03458EE1AB}">
      <dsp:nvSpPr>
        <dsp:cNvPr id="0" name=""/>
        <dsp:cNvSpPr/>
      </dsp:nvSpPr>
      <dsp:spPr>
        <a:xfrm>
          <a:off x="0" y="2827842"/>
          <a:ext cx="7086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F980A6-E09B-48BF-8C09-DB497B30580E}">
      <dsp:nvSpPr>
        <dsp:cNvPr id="0" name=""/>
        <dsp:cNvSpPr/>
      </dsp:nvSpPr>
      <dsp:spPr>
        <a:xfrm>
          <a:off x="227827" y="2997301"/>
          <a:ext cx="414231" cy="41423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A3B466-F76A-46DF-BDD7-954CEF3D1948}">
      <dsp:nvSpPr>
        <dsp:cNvPr id="0" name=""/>
        <dsp:cNvSpPr/>
      </dsp:nvSpPr>
      <dsp:spPr>
        <a:xfrm>
          <a:off x="869886" y="2827842"/>
          <a:ext cx="6216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US" sz="1900" kern="1200" dirty="0"/>
            <a:t>Complaint Process</a:t>
          </a:r>
        </a:p>
      </dsp:txBody>
      <dsp:txXfrm>
        <a:off x="869886" y="2827842"/>
        <a:ext cx="6216713" cy="753148"/>
      </dsp:txXfrm>
    </dsp:sp>
    <dsp:sp modelId="{01533364-4959-48D7-A12E-20E2B9CFFDA6}">
      <dsp:nvSpPr>
        <dsp:cNvPr id="0" name=""/>
        <dsp:cNvSpPr/>
      </dsp:nvSpPr>
      <dsp:spPr>
        <a:xfrm>
          <a:off x="0" y="3769278"/>
          <a:ext cx="7086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BC85F-887B-43BC-8797-7A4B5F4ED331}">
      <dsp:nvSpPr>
        <dsp:cNvPr id="0" name=""/>
        <dsp:cNvSpPr/>
      </dsp:nvSpPr>
      <dsp:spPr>
        <a:xfrm>
          <a:off x="227827" y="3938736"/>
          <a:ext cx="414231" cy="41423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13B23E-9842-49C6-93E9-1EF44E003D8E}">
      <dsp:nvSpPr>
        <dsp:cNvPr id="0" name=""/>
        <dsp:cNvSpPr/>
      </dsp:nvSpPr>
      <dsp:spPr>
        <a:xfrm>
          <a:off x="869886" y="3769278"/>
          <a:ext cx="6216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US" sz="1900" kern="1200" dirty="0"/>
            <a:t>Dangerous Structures</a:t>
          </a:r>
        </a:p>
      </dsp:txBody>
      <dsp:txXfrm>
        <a:off x="869886" y="3769278"/>
        <a:ext cx="6216713" cy="753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C30E1-8EB8-4F75-B076-46EB7EBFF0BF}">
      <dsp:nvSpPr>
        <dsp:cNvPr id="0" name=""/>
        <dsp:cNvSpPr/>
      </dsp:nvSpPr>
      <dsp:spPr>
        <a:xfrm>
          <a:off x="0" y="107727"/>
          <a:ext cx="7086600" cy="1139670"/>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Any condition that is likely to cause the spread of disease or is defined by the Ohio codes.</a:t>
          </a:r>
        </a:p>
      </dsp:txBody>
      <dsp:txXfrm>
        <a:off x="55634" y="163361"/>
        <a:ext cx="6975332" cy="1028402"/>
      </dsp:txXfrm>
    </dsp:sp>
    <dsp:sp modelId="{12EB382E-AA39-4690-ADED-EE3C7E68E3B2}">
      <dsp:nvSpPr>
        <dsp:cNvPr id="0" name=""/>
        <dsp:cNvSpPr/>
      </dsp:nvSpPr>
      <dsp:spPr>
        <a:xfrm>
          <a:off x="0" y="1247397"/>
          <a:ext cx="7086600" cy="3353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00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Mold (within rental property only)</a:t>
          </a:r>
        </a:p>
        <a:p>
          <a:pPr marL="228600" lvl="1" indent="-228600" algn="l" defTabSz="889000">
            <a:lnSpc>
              <a:spcPct val="90000"/>
            </a:lnSpc>
            <a:spcBef>
              <a:spcPct val="0"/>
            </a:spcBef>
            <a:spcAft>
              <a:spcPct val="20000"/>
            </a:spcAft>
            <a:buChar char="•"/>
          </a:pPr>
          <a:r>
            <a:rPr lang="en-US" sz="2000" kern="1200" dirty="0"/>
            <a:t>Mosquito Breeding Areas</a:t>
          </a:r>
        </a:p>
        <a:p>
          <a:pPr marL="228600" lvl="1" indent="-228600" algn="l" defTabSz="889000">
            <a:lnSpc>
              <a:spcPct val="90000"/>
            </a:lnSpc>
            <a:spcBef>
              <a:spcPct val="0"/>
            </a:spcBef>
            <a:spcAft>
              <a:spcPct val="20000"/>
            </a:spcAft>
            <a:buChar char="•"/>
          </a:pPr>
          <a:r>
            <a:rPr lang="en-US" sz="2000" kern="1200" dirty="0"/>
            <a:t>Unvaccinated Pets</a:t>
          </a:r>
        </a:p>
        <a:p>
          <a:pPr marL="228600" lvl="1" indent="-228600" algn="l" defTabSz="889000">
            <a:lnSpc>
              <a:spcPct val="90000"/>
            </a:lnSpc>
            <a:spcBef>
              <a:spcPct val="0"/>
            </a:spcBef>
            <a:spcAft>
              <a:spcPct val="20000"/>
            </a:spcAft>
            <a:buChar char="•"/>
          </a:pPr>
          <a:r>
            <a:rPr lang="en-US" sz="2000" kern="1200" dirty="0"/>
            <a:t>Disease-Carrying Vectors</a:t>
          </a:r>
        </a:p>
        <a:p>
          <a:pPr marL="228600" lvl="1" indent="-228600" algn="l" defTabSz="889000">
            <a:lnSpc>
              <a:spcPct val="90000"/>
            </a:lnSpc>
            <a:spcBef>
              <a:spcPct val="0"/>
            </a:spcBef>
            <a:spcAft>
              <a:spcPct val="20000"/>
            </a:spcAft>
            <a:buChar char="•"/>
          </a:pPr>
          <a:r>
            <a:rPr lang="en-US" sz="2000" kern="1200" dirty="0"/>
            <a:t>Open Dumping of Solid Waste and/or Construction and Demolition Debris</a:t>
          </a:r>
        </a:p>
        <a:p>
          <a:pPr marL="228600" lvl="1" indent="-228600" algn="l" defTabSz="889000">
            <a:lnSpc>
              <a:spcPct val="90000"/>
            </a:lnSpc>
            <a:spcBef>
              <a:spcPct val="0"/>
            </a:spcBef>
            <a:spcAft>
              <a:spcPct val="20000"/>
            </a:spcAft>
            <a:buChar char="•"/>
          </a:pPr>
          <a:r>
            <a:rPr lang="en-US" sz="2000" kern="1200" dirty="0"/>
            <a:t>Improper Handling of Scrap Tires</a:t>
          </a:r>
        </a:p>
        <a:p>
          <a:pPr marL="228600" lvl="1" indent="-228600" algn="l" defTabSz="889000">
            <a:lnSpc>
              <a:spcPct val="90000"/>
            </a:lnSpc>
            <a:spcBef>
              <a:spcPct val="0"/>
            </a:spcBef>
            <a:spcAft>
              <a:spcPct val="20000"/>
            </a:spcAft>
            <a:buChar char="•"/>
          </a:pPr>
          <a:r>
            <a:rPr lang="en-US" sz="2000" kern="1200" dirty="0"/>
            <a:t>Raw Sewage Spills &amp; Sewage System Malfunctions</a:t>
          </a:r>
        </a:p>
        <a:p>
          <a:pPr marL="228600" lvl="1" indent="-228600" algn="l" defTabSz="889000">
            <a:lnSpc>
              <a:spcPct val="90000"/>
            </a:lnSpc>
            <a:spcBef>
              <a:spcPct val="0"/>
            </a:spcBef>
            <a:spcAft>
              <a:spcPct val="20000"/>
            </a:spcAft>
            <a:buChar char="•"/>
          </a:pPr>
          <a:r>
            <a:rPr lang="en-US" sz="2000" kern="1200" dirty="0"/>
            <a:t>Smoke Free Ohio</a:t>
          </a:r>
        </a:p>
        <a:p>
          <a:pPr marL="228600" lvl="1" indent="-228600" algn="l" defTabSz="889000">
            <a:lnSpc>
              <a:spcPct val="90000"/>
            </a:lnSpc>
            <a:spcBef>
              <a:spcPct val="0"/>
            </a:spcBef>
            <a:spcAft>
              <a:spcPct val="20000"/>
            </a:spcAft>
            <a:buChar char="•"/>
          </a:pPr>
          <a:r>
            <a:rPr lang="en-US" sz="2000" kern="1200" dirty="0"/>
            <a:t>Licensed Facilities (Food, Pools, Beaches, Body Art)</a:t>
          </a:r>
        </a:p>
      </dsp:txBody>
      <dsp:txXfrm>
        <a:off x="0" y="1247397"/>
        <a:ext cx="7086600" cy="335339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892FE08-E5C3-4C66-BE08-9773754C8FED}" type="datetimeFigureOut">
              <a:rPr lang="en-US" smtClean="0"/>
              <a:t>2/26/2026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2355D67-2DAE-4F73-8F0E-00E05904BFC3}" type="slidenum">
              <a:rPr lang="en-US" smtClean="0"/>
              <a:t>‹#›</a:t>
            </a:fld>
            <a:endParaRPr lang="en-US"/>
          </a:p>
        </p:txBody>
      </p:sp>
    </p:spTree>
    <p:extLst>
      <p:ext uri="{BB962C8B-B14F-4D97-AF65-F5344CB8AC3E}">
        <p14:creationId xmlns:p14="http://schemas.microsoft.com/office/powerpoint/2010/main" val="2533743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5B73B12-5755-46A2-AC1C-4FBF8552173B}" type="datetimeFigureOut">
              <a:rPr lang="en-US" smtClean="0"/>
              <a:t>2/26/2026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A8CFC73-BBEE-4734-BDB3-C4DA2E358B83}" type="slidenum">
              <a:rPr lang="en-US" smtClean="0"/>
              <a:t>‹#›</a:t>
            </a:fld>
            <a:endParaRPr lang="en-US"/>
          </a:p>
        </p:txBody>
      </p:sp>
    </p:spTree>
    <p:extLst>
      <p:ext uri="{BB962C8B-B14F-4D97-AF65-F5344CB8AC3E}">
        <p14:creationId xmlns:p14="http://schemas.microsoft.com/office/powerpoint/2010/main" val="1786730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www.google.com/search?q=Toxoplasmosis&amp;sca_esv=6be9334bf995a265&amp;rlz=1C1RXQR_enUS1159US1159&amp;sxsrf=ANbL-n7D9YoP7stKmIChP7uA6f6jNdjeiA%3A1771945486849&amp;ei=Dr6dacu_M8q0ptQPhaTO6As&amp;biw=1536&amp;bih=791&amp;ved=2ahUKEwirmM-ItPKSAxUskokEHaNSOHsQgK4QegQIAxAM&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 Id="rId3" Type="http://schemas.openxmlformats.org/officeDocument/2006/relationships/hyperlink" Target="https://www.google.com/search?q=Raccoon+Roundworm&amp;sca_esv=6be9334bf995a265&amp;rlz=1C1RXQR_enUS1159US1159&amp;sxsrf=ANbL-n7D9YoP7stKmIChP7uA6f6jNdjeiA%3A1771945486849&amp;ei=Dr6dacu_M8q0ptQPhaTO6As&amp;biw=1536&amp;bih=791&amp;ved=2ahUKEwirmM-ItPKSAxUskokEHaNSOHsQgK4QegQIAxAC&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 Id="rId7" Type="http://schemas.openxmlformats.org/officeDocument/2006/relationships/hyperlink" Target="https://www.google.com/search?q=Tularemia&amp;sca_esv=6be9334bf995a265&amp;rlz=1C1RXQR_enUS1159US1159&amp;sxsrf=ANbL-n7D9YoP7stKmIChP7uA6f6jNdjeiA%3A1771945486849&amp;ei=Dr6dacu_M8q0ptQPhaTO6As&amp;biw=1536&amp;bih=791&amp;ved=2ahUKEwirmM-ItPKSAxUskokEHaNSOHsQgK4QegQIAxAK&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google.com/search?q=Salmonellosis&amp;sca_esv=6be9334bf995a265&amp;rlz=1C1RXQR_enUS1159US1159&amp;sxsrf=ANbL-n7D9YoP7stKmIChP7uA6f6jNdjeiA%3A1771945486849&amp;ei=Dr6dacu_M8q0ptQPhaTO6As&amp;biw=1536&amp;bih=791&amp;ved=2ahUKEwirmM-ItPKSAxUskokEHaNSOHsQgK4QegQIAxAI&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 Id="rId5" Type="http://schemas.openxmlformats.org/officeDocument/2006/relationships/hyperlink" Target="https://www.google.com/search?q=Giardiasis&amp;sca_esv=6be9334bf995a265&amp;rlz=1C1RXQR_enUS1159US1159&amp;sxsrf=ANbL-n7D9YoP7stKmIChP7uA6f6jNdjeiA%3A1771945486849&amp;ei=Dr6dacu_M8q0ptQPhaTO6As&amp;biw=1536&amp;bih=791&amp;ved=2ahUKEwirmM-ItPKSAxUskokEHaNSOHsQgK4QegQIAxAG&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 Id="rId4" Type="http://schemas.openxmlformats.org/officeDocument/2006/relationships/hyperlink" Target="https://www.google.com/search?q=Leptospirosis&amp;sca_esv=6be9334bf995a265&amp;rlz=1C1RXQR_enUS1159US1159&amp;sxsrf=ANbL-n7D9YoP7stKmIChP7uA6f6jNdjeiA%3A1771945486849&amp;ei=Dr6dacu_M8q0ptQPhaTO6As&amp;biw=1536&amp;bih=791&amp;ved=2ahUKEwirmM-ItPKSAxUskokEHaNSOHsQgK4QegQIAxAE&amp;uact=5&amp;oq=what+diseases+are+carried+by+raccoons++that+can+affect+people&amp;gs_lp=Egxnd3Mtd2l6LXNlcnAiPXdoYXQgZGlzZWFzZXMgYXJlIGNhcnJpZWQgYnkgcmFjY29vbnMgIHRoYXQgY2FuIGFmZmVjdCBwZW9wbGVIrzhQsSNY7jRwAngBkAEAmAFmoAH1BKoBAzYuMbgBA8gBAPgBAZgCAqACCcICChAAGLADGNYEGEeYAwCIBgGQBgiSBwEyoAerCLIHALgHAMIHAzItMsgHB4AIAA&amp;sclient=gws-wiz-serp"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Courtney, and I have been at the Stark County Health Department for 19 years. Working in many EH programs. Most of the past 10 plus years in creating the sewage Operations and Maintenance Program., Pools, Beaches. This past summer I stepped into the unit manager role vacated by Randy Ruszkowski. Happy to be hear today. </a:t>
            </a:r>
          </a:p>
        </p:txBody>
      </p:sp>
      <p:sp>
        <p:nvSpPr>
          <p:cNvPr id="4" name="Slide Number Placeholder 3"/>
          <p:cNvSpPr>
            <a:spLocks noGrp="1"/>
          </p:cNvSpPr>
          <p:nvPr>
            <p:ph type="sldNum" sz="quarter" idx="5"/>
          </p:nvPr>
        </p:nvSpPr>
        <p:spPr/>
        <p:txBody>
          <a:bodyPr/>
          <a:lstStyle/>
          <a:p>
            <a:fld id="{A402450B-9FB2-4824-87B4-F46BB12856D8}" type="slidenum">
              <a:rPr lang="en-US" smtClean="0"/>
              <a:pPr/>
              <a:t>1</a:t>
            </a:fld>
            <a:endParaRPr lang="en-US" dirty="0"/>
          </a:p>
        </p:txBody>
      </p:sp>
    </p:spTree>
    <p:extLst>
      <p:ext uri="{BB962C8B-B14F-4D97-AF65-F5344CB8AC3E}">
        <p14:creationId xmlns:p14="http://schemas.microsoft.com/office/powerpoint/2010/main" val="3918163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6997D-564C-6D3C-CD60-9B86F2299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CC10D-D065-5253-82D1-D0CA4C0413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0FC9B-0A08-9705-8748-EA62FF2C5123}"/>
              </a:ext>
            </a:extLst>
          </p:cNvPr>
          <p:cNvSpPr>
            <a:spLocks noGrp="1"/>
          </p:cNvSpPr>
          <p:nvPr>
            <p:ph type="body" idx="1"/>
          </p:nvPr>
        </p:nvSpPr>
        <p:spPr/>
        <p:txBody>
          <a:bodyPr/>
          <a:lstStyle/>
          <a:p>
            <a:r>
              <a:rPr lang="en-US" dirty="0"/>
              <a:t>Now this is a silly image from Google. But we do have several grainy images of raccoons poking their heads out of openings in roofs.  </a:t>
            </a:r>
          </a:p>
          <a:p>
            <a:r>
              <a:rPr lang="en-US" sz="1200" b="1" i="0" kern="1200" dirty="0">
                <a:solidFill>
                  <a:schemeClr val="tx1"/>
                </a:solidFill>
                <a:effectLst/>
                <a:latin typeface="+mn-lt"/>
                <a:ea typeface="+mn-ea"/>
                <a:cs typeface="+mn-cs"/>
              </a:rPr>
              <a:t>Rabies:</a:t>
            </a:r>
            <a:r>
              <a:rPr lang="en-US" sz="1200" b="0" i="0" kern="1200" dirty="0">
                <a:solidFill>
                  <a:schemeClr val="tx1"/>
                </a:solidFill>
                <a:effectLst/>
                <a:latin typeface="+mn-lt"/>
                <a:ea typeface="+mn-ea"/>
                <a:cs typeface="+mn-cs"/>
              </a:rPr>
              <a:t> Raccoons are a major carrier of the rabies virus in the U.S. It is transmitted through saliva via bites or scratches and is fatal if not treated with post-exposure shots shortly after infection.</a:t>
            </a:r>
          </a:p>
          <a:p>
            <a:r>
              <a:rPr lang="en-US" sz="1200" b="1" i="0" kern="1200" dirty="0">
                <a:solidFill>
                  <a:schemeClr val="tx1"/>
                </a:solidFill>
                <a:effectLst/>
                <a:latin typeface="+mn-lt"/>
                <a:ea typeface="+mn-ea"/>
                <a:cs typeface="+mn-cs"/>
                <a:hlinkClick r:id="rId3"/>
              </a:rPr>
              <a:t>Raccoon Roundworm</a:t>
            </a:r>
            <a:r>
              <a:rPr lang="en-US" sz="1200" b="1" i="0"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Baylisascaris</a:t>
            </a:r>
            <a:r>
              <a:rPr lang="en-US" sz="1200" b="1" i="1"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procyonis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parasite found in raccoon feces, roundworm eggs can survive in the environment for years. If ingested (often by children), the larvae can migrate to the brain, eyes, or organs, causing severe, sometimes fatal, neurological damage (neural larva migrans) or blindness (ocular larva migrans).</a:t>
            </a:r>
          </a:p>
          <a:p>
            <a:r>
              <a:rPr lang="en-US" sz="1200" b="1" i="0" kern="1200" dirty="0">
                <a:solidFill>
                  <a:schemeClr val="tx1"/>
                </a:solidFill>
                <a:effectLst/>
                <a:latin typeface="+mn-lt"/>
                <a:ea typeface="+mn-ea"/>
                <a:cs typeface="+mn-cs"/>
                <a:hlinkClick r:id="rId4"/>
              </a:rPr>
              <a:t>Leptospirosis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bacterial infection spread through the urine of infected raccoons. It can cause fever, headaches, jaundice, and kidney or liver failure in humans.</a:t>
            </a:r>
          </a:p>
          <a:p>
            <a:r>
              <a:rPr lang="en-US" sz="1200" b="1" i="0" kern="1200" dirty="0">
                <a:solidFill>
                  <a:schemeClr val="tx1"/>
                </a:solidFill>
                <a:effectLst/>
                <a:latin typeface="+mn-lt"/>
                <a:ea typeface="+mn-ea"/>
                <a:cs typeface="+mn-cs"/>
                <a:hlinkClick r:id="rId5"/>
              </a:rPr>
              <a:t>Giardiasis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parasite found in feces that causes severe gastrointestinal symptoms, including diarrhea, cramps, and nausea.</a:t>
            </a:r>
          </a:p>
          <a:p>
            <a:r>
              <a:rPr lang="en-US" sz="1200" b="1" i="0" kern="1200" dirty="0">
                <a:solidFill>
                  <a:schemeClr val="tx1"/>
                </a:solidFill>
                <a:effectLst/>
                <a:latin typeface="+mn-lt"/>
                <a:ea typeface="+mn-ea"/>
                <a:cs typeface="+mn-cs"/>
                <a:hlinkClick r:id="rId6"/>
              </a:rPr>
              <a:t>Salmonellosis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Bacteria found in feces and on the body, causing fever, abdominal pain, and diarrhea.</a:t>
            </a:r>
          </a:p>
          <a:p>
            <a:r>
              <a:rPr lang="en-US" sz="1200" b="1" i="0" kern="1200" dirty="0">
                <a:solidFill>
                  <a:schemeClr val="tx1"/>
                </a:solidFill>
                <a:effectLst/>
                <a:latin typeface="+mn-lt"/>
                <a:ea typeface="+mn-ea"/>
                <a:cs typeface="+mn-cs"/>
                <a:hlinkClick r:id="rId7"/>
              </a:rPr>
              <a:t>Tularemia</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bacterial disease that can be transmitted through contact with infected tissues, fluids, or feces, causing fever and other symptoms.</a:t>
            </a:r>
          </a:p>
          <a:p>
            <a:r>
              <a:rPr lang="en-US" sz="1200" b="1" i="0" kern="1200" dirty="0">
                <a:solidFill>
                  <a:schemeClr val="tx1"/>
                </a:solidFill>
                <a:effectLst/>
                <a:latin typeface="+mn-lt"/>
                <a:ea typeface="+mn-ea"/>
                <a:cs typeface="+mn-cs"/>
                <a:hlinkClick r:id="rId8"/>
              </a:rPr>
              <a:t>Toxoplasmosis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parasitic infection that can be spread through contact with infected raccoon feces. </a:t>
            </a:r>
          </a:p>
          <a:p>
            <a:endParaRPr lang="en-US" dirty="0"/>
          </a:p>
        </p:txBody>
      </p:sp>
      <p:sp>
        <p:nvSpPr>
          <p:cNvPr id="4" name="Slide Number Placeholder 3">
            <a:extLst>
              <a:ext uri="{FF2B5EF4-FFF2-40B4-BE49-F238E27FC236}">
                <a16:creationId xmlns:a16="http://schemas.microsoft.com/office/drawing/2014/main" id="{0E3E548B-27F3-D597-45D5-0D30A25B67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547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3157-8588-95A4-8D69-B66834FCE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10A69-47BA-4721-244A-996F066A8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0595B-1813-C4CF-0AD6-662703F3AB4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Cockroaches are significant vectors for over 30 types of bacteria (including </a:t>
            </a:r>
            <a:r>
              <a:rPr lang="en-US" sz="1200" b="1" i="1" kern="1200" dirty="0">
                <a:solidFill>
                  <a:schemeClr val="tx1"/>
                </a:solidFill>
                <a:effectLst/>
                <a:latin typeface="+mn-lt"/>
                <a:ea typeface="+mn-ea"/>
                <a:cs typeface="+mn-cs"/>
              </a:rPr>
              <a:t>Salmonella</a:t>
            </a:r>
            <a:r>
              <a:rPr lang="en-US" sz="1200" b="1" i="0" kern="1200" dirty="0">
                <a:solidFill>
                  <a:schemeClr val="tx1"/>
                </a:solidFill>
                <a:effectLst/>
                <a:latin typeface="+mn-lt"/>
                <a:ea typeface="+mn-ea"/>
                <a:cs typeface="+mn-cs"/>
              </a:rPr>
              <a:t> and </a:t>
            </a:r>
            <a:r>
              <a:rPr lang="en-US" sz="1200" b="1" i="1" kern="1200" dirty="0">
                <a:solidFill>
                  <a:schemeClr val="tx1"/>
                </a:solidFill>
                <a:effectLst/>
                <a:latin typeface="+mn-lt"/>
                <a:ea typeface="+mn-ea"/>
                <a:cs typeface="+mn-cs"/>
              </a:rPr>
              <a:t>E. coli</a:t>
            </a:r>
            <a:r>
              <a:rPr lang="en-US" sz="1200" b="0" i="0" kern="1200" dirty="0">
                <a:solidFill>
                  <a:schemeClr val="tx1"/>
                </a:solidFill>
                <a:effectLst/>
                <a:latin typeface="+mn-lt"/>
                <a:ea typeface="+mn-ea"/>
                <a:cs typeface="+mn-cs"/>
              </a:rPr>
              <a:t>), viruses (such as </a:t>
            </a:r>
            <a:r>
              <a:rPr lang="en-US" sz="1200" b="1" i="0" kern="1200" dirty="0">
                <a:solidFill>
                  <a:schemeClr val="tx1"/>
                </a:solidFill>
                <a:effectLst/>
                <a:latin typeface="+mn-lt"/>
                <a:ea typeface="+mn-ea"/>
                <a:cs typeface="+mn-cs"/>
              </a:rPr>
              <a:t>Hepatitis A and Rotavirus</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parasites, often causing severe gastroenteritis, dysentery, and food poisoning</a:t>
            </a:r>
            <a:r>
              <a:rPr lang="en-US" sz="1200" b="0" i="0" kern="1200" dirty="0">
                <a:solidFill>
                  <a:schemeClr val="tx1"/>
                </a:solidFill>
                <a:effectLst/>
                <a:latin typeface="+mn-lt"/>
                <a:ea typeface="+mn-ea"/>
                <a:cs typeface="+mn-cs"/>
              </a:rPr>
              <a:t>. They spread these pathogens by contaminating food and surfaces with feces, vomit, and bacteria on their bodies. Additionally, their cast skins and feces are </a:t>
            </a:r>
            <a:r>
              <a:rPr lang="en-US" sz="1200" b="1" i="0" kern="1200" dirty="0">
                <a:solidFill>
                  <a:schemeClr val="tx1"/>
                </a:solidFill>
                <a:effectLst/>
                <a:latin typeface="+mn-lt"/>
                <a:ea typeface="+mn-ea"/>
                <a:cs typeface="+mn-cs"/>
              </a:rPr>
              <a:t>potent allergens, commonly triggering asthma and allergic reactions</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National Institutes of Health (NIH) </a:t>
            </a:r>
          </a:p>
          <a:p>
            <a:r>
              <a:rPr lang="en-US" sz="1200" b="1" i="0" kern="1200" dirty="0">
                <a:solidFill>
                  <a:schemeClr val="tx1"/>
                </a:solidFill>
                <a:effectLst/>
                <a:latin typeface="+mn-lt"/>
                <a:ea typeface="+mn-ea"/>
                <a:cs typeface="+mn-cs"/>
              </a:rPr>
              <a:t>Key Diseases and Pathogens Carried</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Bacterial Infections: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Salmonella</a:t>
            </a:r>
            <a:r>
              <a:rPr lang="en-US" sz="1200" b="0" i="0" kern="1200" dirty="0">
                <a:solidFill>
                  <a:schemeClr val="tx1"/>
                </a:solidFill>
                <a:effectLst/>
                <a:latin typeface="+mn-lt"/>
                <a:ea typeface="+mn-ea"/>
                <a:cs typeface="+mn-cs"/>
              </a:rPr>
              <a:t> (Salmonellosis), </a:t>
            </a:r>
            <a:r>
              <a:rPr lang="en-US" sz="1200" b="0" i="1" kern="1200" dirty="0">
                <a:solidFill>
                  <a:schemeClr val="tx1"/>
                </a:solidFill>
                <a:effectLst/>
                <a:latin typeface="+mn-lt"/>
                <a:ea typeface="+mn-ea"/>
                <a:cs typeface="+mn-cs"/>
              </a:rPr>
              <a:t>Escherichia coli</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E. coli</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Staphylococcus aureus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Streptococcus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Shigella</a:t>
            </a:r>
            <a:r>
              <a:rPr lang="en-US" sz="1200" b="0" i="0" kern="1200" dirty="0">
                <a:solidFill>
                  <a:schemeClr val="tx1"/>
                </a:solidFill>
                <a:effectLst/>
                <a:latin typeface="+mn-lt"/>
                <a:ea typeface="+mn-ea"/>
                <a:cs typeface="+mn-cs"/>
              </a:rPr>
              <a:t> (Dysentery), </a:t>
            </a:r>
            <a:r>
              <a:rPr lang="en-US" sz="1200" b="0" i="1" kern="1200" dirty="0">
                <a:solidFill>
                  <a:schemeClr val="tx1"/>
                </a:solidFill>
                <a:effectLst/>
                <a:latin typeface="+mn-lt"/>
                <a:ea typeface="+mn-ea"/>
                <a:cs typeface="+mn-cs"/>
              </a:rPr>
              <a:t>Klebsiella pneumoniae</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Mycobacterium leprae</a:t>
            </a:r>
            <a:r>
              <a:rPr lang="en-US" sz="1200" b="0" i="0" kern="1200" dirty="0">
                <a:solidFill>
                  <a:schemeClr val="tx1"/>
                </a:solidFill>
                <a:effectLst/>
                <a:latin typeface="+mn-lt"/>
                <a:ea typeface="+mn-ea"/>
                <a:cs typeface="+mn-cs"/>
              </a:rPr>
              <a:t> (Leprosy).</a:t>
            </a:r>
          </a:p>
          <a:p>
            <a:r>
              <a:rPr lang="en-US" sz="1200" b="1" i="0" kern="1200" dirty="0">
                <a:solidFill>
                  <a:schemeClr val="tx1"/>
                </a:solidFill>
                <a:effectLst/>
                <a:latin typeface="+mn-lt"/>
                <a:ea typeface="+mn-ea"/>
                <a:cs typeface="+mn-cs"/>
              </a:rPr>
              <a:t>Viral Diseases:</a:t>
            </a:r>
            <a:r>
              <a:rPr lang="en-US" sz="1200" b="0" i="0" kern="1200" dirty="0">
                <a:solidFill>
                  <a:schemeClr val="tx1"/>
                </a:solidFill>
                <a:effectLst/>
                <a:latin typeface="+mn-lt"/>
                <a:ea typeface="+mn-ea"/>
                <a:cs typeface="+mn-cs"/>
              </a:rPr>
              <a:t> Polio (Poliomyelitis) and Hepatitis A.</a:t>
            </a:r>
          </a:p>
          <a:p>
            <a:r>
              <a:rPr lang="en-US" sz="1200" b="1" i="0" kern="1200" dirty="0">
                <a:solidFill>
                  <a:schemeClr val="tx1"/>
                </a:solidFill>
                <a:effectLst/>
                <a:latin typeface="+mn-lt"/>
                <a:ea typeface="+mn-ea"/>
                <a:cs typeface="+mn-cs"/>
              </a:rPr>
              <a:t>Parasitic Infections: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Giardia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Cryptosporidium</a:t>
            </a:r>
            <a:r>
              <a:rPr lang="en-US" sz="1200" b="0" i="0" kern="1200" dirty="0">
                <a:solidFill>
                  <a:schemeClr val="tx1"/>
                </a:solidFill>
                <a:effectLst/>
                <a:latin typeface="+mn-lt"/>
                <a:ea typeface="+mn-ea"/>
                <a:cs typeface="+mn-cs"/>
              </a:rPr>
              <a:t>, and various parasitic worms.</a:t>
            </a:r>
          </a:p>
          <a:p>
            <a:r>
              <a:rPr lang="en-US" sz="1200" b="1" i="0" kern="1200" dirty="0">
                <a:solidFill>
                  <a:schemeClr val="tx1"/>
                </a:solidFill>
                <a:effectLst/>
                <a:latin typeface="+mn-lt"/>
                <a:ea typeface="+mn-ea"/>
                <a:cs typeface="+mn-cs"/>
              </a:rPr>
              <a:t>Respiratory/Allergic Issues:</a:t>
            </a:r>
            <a:r>
              <a:rPr lang="en-US" sz="1200" b="0" i="0" kern="1200" dirty="0">
                <a:solidFill>
                  <a:schemeClr val="tx1"/>
                </a:solidFill>
                <a:effectLst/>
                <a:latin typeface="+mn-lt"/>
                <a:ea typeface="+mn-ea"/>
                <a:cs typeface="+mn-cs"/>
              </a:rPr>
              <a:t> Cockroach allergens (feces, saliva, shed skin) can cause, trigger, or aggravate asthma and allergic rhinitis (sneezing, runny nose, itchy eyes)</a:t>
            </a:r>
          </a:p>
          <a:p>
            <a:endParaRPr lang="en-US" dirty="0"/>
          </a:p>
        </p:txBody>
      </p:sp>
      <p:sp>
        <p:nvSpPr>
          <p:cNvPr id="4" name="Slide Number Placeholder 3">
            <a:extLst>
              <a:ext uri="{FF2B5EF4-FFF2-40B4-BE49-F238E27FC236}">
                <a16:creationId xmlns:a16="http://schemas.microsoft.com/office/drawing/2014/main" id="{A535665E-7A7A-F42B-0E9E-D34E36F700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122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days for putrescible. Rats and Rodents, Flies, raccoons, </a:t>
            </a:r>
            <a:r>
              <a:rPr lang="en-US" dirty="0" err="1"/>
              <a:t>etc</a:t>
            </a:r>
            <a:endParaRPr lang="en-US" dirty="0"/>
          </a:p>
          <a:p>
            <a:endParaRPr lang="en-US" dirty="0"/>
          </a:p>
          <a:p>
            <a:r>
              <a:rPr lang="en-US" dirty="0"/>
              <a:t>Sometimes, the owner owns their own stuff. The owner gives permission to another to dump on lot or by someone else on a vacant, unmanned lot. This was a vacant lot without the knowledge of the owner. Outside tower Waynesburg Dr, Canton Twp. Household trash, C&amp;D, and tires. 1 month to get cleaned up. March-April 2025: After contacting the property owner. </a:t>
            </a:r>
          </a:p>
        </p:txBody>
      </p:sp>
      <p:sp>
        <p:nvSpPr>
          <p:cNvPr id="4" name="Slide Number Placeholder 3"/>
          <p:cNvSpPr>
            <a:spLocks noGrp="1"/>
          </p:cNvSpPr>
          <p:nvPr>
            <p:ph type="sldNum" sz="quarter" idx="5"/>
          </p:nvPr>
        </p:nvSpPr>
        <p:spPr/>
        <p:txBody>
          <a:bodyPr/>
          <a:lstStyle/>
          <a:p>
            <a:fld id="{8A8CFC73-BBEE-4734-BDB3-C4DA2E358B83}" type="slidenum">
              <a:rPr lang="en-US" smtClean="0"/>
              <a:t>12</a:t>
            </a:fld>
            <a:endParaRPr lang="en-US"/>
          </a:p>
        </p:txBody>
      </p:sp>
    </p:spTree>
    <p:extLst>
      <p:ext uri="{BB962C8B-B14F-4D97-AF65-F5344CB8AC3E}">
        <p14:creationId xmlns:p14="http://schemas.microsoft.com/office/powerpoint/2010/main" val="3717296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Key Health and Environmental Harms:</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Vector-Borne Disease Breeding Grounds:</a:t>
            </a:r>
            <a:r>
              <a:rPr lang="en-US" sz="1200" b="0" i="0" kern="1200" dirty="0">
                <a:solidFill>
                  <a:schemeClr val="tx1"/>
                </a:solidFill>
                <a:effectLst/>
                <a:latin typeface="+mn-lt"/>
                <a:ea typeface="+mn-ea"/>
                <a:cs typeface="+mn-cs"/>
              </a:rPr>
              <a:t> The curved, hollow shape of tires collects water, creating an ideal habitat for mosquitoes and rodents. </a:t>
            </a:r>
            <a:r>
              <a:rPr lang="en-US" sz="1200" b="1" i="0" kern="1200" dirty="0">
                <a:solidFill>
                  <a:schemeClr val="tx1"/>
                </a:solidFill>
                <a:effectLst/>
                <a:latin typeface="+mn-lt"/>
                <a:ea typeface="+mn-ea"/>
                <a:cs typeface="+mn-cs"/>
              </a:rPr>
              <a:t>A single tire can hatch thousands of mosquitoes in one season, which transmit diseases like West Nile Virus, dengue fever, and encephalitis.</a:t>
            </a:r>
          </a:p>
          <a:p>
            <a:r>
              <a:rPr lang="en-US" sz="1200" b="1" i="0" kern="1200" dirty="0">
                <a:solidFill>
                  <a:schemeClr val="tx1"/>
                </a:solidFill>
                <a:effectLst/>
                <a:latin typeface="+mn-lt"/>
                <a:ea typeface="+mn-ea"/>
                <a:cs typeface="+mn-cs"/>
              </a:rPr>
              <a:t>Dangerous Tire Fires:</a:t>
            </a:r>
            <a:r>
              <a:rPr lang="en-US" sz="1200" b="0" i="0" kern="1200" dirty="0">
                <a:solidFill>
                  <a:schemeClr val="tx1"/>
                </a:solidFill>
                <a:effectLst/>
                <a:latin typeface="+mn-lt"/>
                <a:ea typeface="+mn-ea"/>
                <a:cs typeface="+mn-cs"/>
              </a:rPr>
              <a:t> Tires are difficult to extinguish, often burning for weeks or months, releasing toxic fumes (including carbon monoxide, cyanide, and sulfur dioxide). These fires create thick, hazardous smoke that causes severe respiratory distress.</a:t>
            </a:r>
          </a:p>
          <a:p>
            <a:r>
              <a:rPr lang="en-US" sz="1200" b="1" i="0" kern="1200" dirty="0">
                <a:solidFill>
                  <a:schemeClr val="tx1"/>
                </a:solidFill>
                <a:effectLst/>
                <a:latin typeface="+mn-lt"/>
                <a:ea typeface="+mn-ea"/>
                <a:cs typeface="+mn-cs"/>
              </a:rPr>
              <a:t>Chemical Leaching and Contamination:</a:t>
            </a:r>
            <a:r>
              <a:rPr lang="en-US" sz="1200" b="0" i="0" kern="1200" dirty="0">
                <a:solidFill>
                  <a:schemeClr val="tx1"/>
                </a:solidFill>
                <a:effectLst/>
                <a:latin typeface="+mn-lt"/>
                <a:ea typeface="+mn-ea"/>
                <a:cs typeface="+mn-cs"/>
              </a:rPr>
              <a:t> As tires break down, they leach toxic heavy metals (lead, zinc, cadmium) and organic compounds into the soil and groundwater, which can contaminate drinking water.</a:t>
            </a:r>
          </a:p>
          <a:p>
            <a:r>
              <a:rPr lang="en-US" sz="1200" b="1" i="0" kern="1200" dirty="0">
                <a:solidFill>
                  <a:schemeClr val="tx1"/>
                </a:solidFill>
                <a:effectLst/>
                <a:latin typeface="+mn-lt"/>
                <a:ea typeface="+mn-ea"/>
                <a:cs typeface="+mn-cs"/>
              </a:rPr>
              <a:t>Air Pollution from Decay:</a:t>
            </a:r>
            <a:r>
              <a:rPr lang="en-US" sz="1200" b="0" i="0" kern="1200" dirty="0">
                <a:solidFill>
                  <a:schemeClr val="tx1"/>
                </a:solidFill>
                <a:effectLst/>
                <a:latin typeface="+mn-lt"/>
                <a:ea typeface="+mn-ea"/>
                <a:cs typeface="+mn-cs"/>
              </a:rPr>
              <a:t> Even when not burning, stockpiled tires can release volatile organic compounds (VOCs) and methane into the air.</a:t>
            </a:r>
          </a:p>
          <a:p>
            <a:r>
              <a:rPr lang="en-US" sz="1200" b="1" i="0" kern="1200" dirty="0">
                <a:solidFill>
                  <a:schemeClr val="tx1"/>
                </a:solidFill>
                <a:effectLst/>
                <a:latin typeface="+mn-lt"/>
                <a:ea typeface="+mn-ea"/>
                <a:cs typeface="+mn-cs"/>
              </a:rPr>
              <a:t>Long-Term Environmental Persistence:</a:t>
            </a:r>
            <a:r>
              <a:rPr lang="en-US" sz="1200" b="0" i="0" kern="1200" dirty="0">
                <a:solidFill>
                  <a:schemeClr val="tx1"/>
                </a:solidFill>
                <a:effectLst/>
                <a:latin typeface="+mn-lt"/>
                <a:ea typeface="+mn-ea"/>
                <a:cs typeface="+mn-cs"/>
              </a:rPr>
              <a:t> Tires can persist in the environment for centuries (taking up to 500–600 years to decompose).</a:t>
            </a:r>
          </a:p>
          <a:p>
            <a:r>
              <a:rPr lang="en-US" sz="1200" b="1" i="0" kern="1200" dirty="0">
                <a:solidFill>
                  <a:schemeClr val="tx1"/>
                </a:solidFill>
                <a:effectLst/>
                <a:latin typeface="+mn-lt"/>
                <a:ea typeface="+mn-ea"/>
                <a:cs typeface="+mn-cs"/>
              </a:rPr>
              <a:t>Physical Hazards:</a:t>
            </a:r>
            <a:r>
              <a:rPr lang="en-US" sz="1200" b="0" i="0" kern="1200" dirty="0">
                <a:solidFill>
                  <a:schemeClr val="tx1"/>
                </a:solidFill>
                <a:effectLst/>
                <a:latin typeface="+mn-lt"/>
                <a:ea typeface="+mn-ea"/>
                <a:cs typeface="+mn-cs"/>
              </a:rPr>
              <a:t> Stockpiles are eyesores that reduce property values and, if located near water, can destroy habitats and trap wildlife.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80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Sanitary Connections, Sewage Surfacing, Components of septic malfunctioning or failing.  Deal with sewer gas as well </a:t>
            </a:r>
          </a:p>
          <a:p>
            <a:endParaRPr lang="en-US" dirty="0"/>
          </a:p>
          <a:p>
            <a:r>
              <a:rPr lang="en-US" sz="1200" b="1" i="0" kern="1200" dirty="0">
                <a:solidFill>
                  <a:schemeClr val="tx1"/>
                </a:solidFill>
                <a:effectLst/>
                <a:latin typeface="+mn-lt"/>
                <a:ea typeface="+mn-ea"/>
                <a:cs typeface="+mn-cs"/>
              </a:rPr>
              <a:t>Key Health Impacts on People:</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Waterborne Diseases:</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Ingestion of contaminated water leads to acute, sometimes fatal, gastrointestinal illnesses, including </a:t>
            </a:r>
            <a:r>
              <a:rPr lang="en-US" sz="1200" b="1" i="0" kern="1200" dirty="0" err="1">
                <a:solidFill>
                  <a:schemeClr val="tx1"/>
                </a:solidFill>
                <a:effectLst/>
                <a:latin typeface="+mn-lt"/>
                <a:ea typeface="+mn-ea"/>
                <a:cs typeface="+mn-cs"/>
              </a:rPr>
              <a:t>Ecoli</a:t>
            </a:r>
            <a:r>
              <a:rPr lang="en-US" sz="1200" b="1" i="0" kern="1200" dirty="0">
                <a:solidFill>
                  <a:schemeClr val="tx1"/>
                </a:solidFill>
                <a:effectLst/>
                <a:latin typeface="+mn-lt"/>
                <a:ea typeface="+mn-ea"/>
                <a:cs typeface="+mn-cs"/>
              </a:rPr>
              <a:t>, typhoid, cholera, dysentery, and viral gastroenteritis.</a:t>
            </a:r>
          </a:p>
          <a:p>
            <a:r>
              <a:rPr lang="en-US" sz="1200" b="1" i="0" kern="1200" dirty="0">
                <a:solidFill>
                  <a:schemeClr val="tx1"/>
                </a:solidFill>
                <a:effectLst/>
                <a:latin typeface="+mn-lt"/>
                <a:ea typeface="+mn-ea"/>
                <a:cs typeface="+mn-cs"/>
              </a:rPr>
              <a:t>Infections (Direct Contact):</a:t>
            </a:r>
            <a:r>
              <a:rPr lang="en-US" sz="1200" b="0" i="0" kern="1200" dirty="0">
                <a:solidFill>
                  <a:schemeClr val="tx1"/>
                </a:solidFill>
                <a:effectLst/>
                <a:latin typeface="+mn-lt"/>
                <a:ea typeface="+mn-ea"/>
                <a:cs typeface="+mn-cs"/>
              </a:rPr>
              <a:t> Skin contact with raw sewage or contaminated water can cause infections like dermatitis, folliculitis, and cellulitis, especially if there are open wounds.</a:t>
            </a:r>
          </a:p>
          <a:p>
            <a:r>
              <a:rPr lang="en-US" sz="1200" b="1" i="0" kern="1200" dirty="0">
                <a:solidFill>
                  <a:schemeClr val="tx1"/>
                </a:solidFill>
                <a:effectLst/>
                <a:latin typeface="+mn-lt"/>
                <a:ea typeface="+mn-ea"/>
                <a:cs typeface="+mn-cs"/>
              </a:rPr>
              <a:t>Respiratory Problems: Inhalation of airborne pathogens or toxic gases (methane, hydrogen sulfide) from sewage, especially in confined spaces or during backups, can lead to respiratory illnesses, headache, and nausea.</a:t>
            </a:r>
          </a:p>
          <a:p>
            <a:r>
              <a:rPr lang="en-US" sz="1200" b="1" i="0" kern="1200" dirty="0">
                <a:solidFill>
                  <a:schemeClr val="tx1"/>
                </a:solidFill>
                <a:effectLst/>
                <a:latin typeface="+mn-lt"/>
                <a:ea typeface="+mn-ea"/>
                <a:cs typeface="+mn-cs"/>
              </a:rPr>
              <a:t>Contamination Risks:</a:t>
            </a:r>
            <a:r>
              <a:rPr lang="en-US" sz="1200" b="0" i="0" kern="1200" dirty="0">
                <a:solidFill>
                  <a:schemeClr val="tx1"/>
                </a:solidFill>
                <a:effectLst/>
                <a:latin typeface="+mn-lt"/>
                <a:ea typeface="+mn-ea"/>
                <a:cs typeface="+mn-cs"/>
              </a:rPr>
              <a:t> Untreated sewage can contaminate drinking water supplies, groundwater, and crops, allowing pathogens to enter the food chain. </a:t>
            </a:r>
          </a:p>
          <a:p>
            <a:r>
              <a:rPr lang="en-US" sz="1200" b="0" i="0" kern="1200" dirty="0">
                <a:solidFill>
                  <a:schemeClr val="tx1"/>
                </a:solidFill>
                <a:effectLst/>
                <a:latin typeface="+mn-lt"/>
                <a:ea typeface="+mn-ea"/>
                <a:cs typeface="+mn-cs"/>
              </a:rPr>
              <a:t>World Health Organization (WHO) +7</a:t>
            </a:r>
          </a:p>
          <a:p>
            <a:r>
              <a:rPr lang="en-US" sz="1200" b="1" i="0" kern="1200" dirty="0">
                <a:solidFill>
                  <a:schemeClr val="tx1"/>
                </a:solidFill>
                <a:effectLst/>
                <a:latin typeface="+mn-lt"/>
                <a:ea typeface="+mn-ea"/>
                <a:cs typeface="+mn-cs"/>
              </a:rPr>
              <a:t>Long-Term Health Effects:</a:t>
            </a:r>
            <a:r>
              <a:rPr lang="en-US" sz="1200" b="0" i="0" kern="1200" dirty="0">
                <a:solidFill>
                  <a:schemeClr val="tx1"/>
                </a:solidFill>
                <a:effectLst/>
                <a:latin typeface="+mn-lt"/>
                <a:ea typeface="+mn-ea"/>
                <a:cs typeface="+mn-cs"/>
              </a:rPr>
              <a:t> Exposure to heavy metals and chemicals often found in industrial sewage can cause neurological damage, organ failure, and cancer.</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681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Smoking ban is statewide-In 2006 Voter passed the Smoke Free Ohio Law. It is focused on indoor workplaces. Limit exposure to 2</a:t>
            </a:r>
            <a:r>
              <a:rPr lang="en-US" baseline="30000" dirty="0"/>
              <a:t>nd</a:t>
            </a:r>
            <a:r>
              <a:rPr lang="en-US" dirty="0"/>
              <a:t> and 3</a:t>
            </a:r>
            <a:r>
              <a:rPr lang="en-US" baseline="30000" dirty="0"/>
              <a:t>rd</a:t>
            </a:r>
            <a:r>
              <a:rPr lang="en-US" dirty="0"/>
              <a:t> hand smoke. I spent 18 years on this program. Important to note that the law also, includes vaping. The law was revised 4-5  years ago to include vaping products. </a:t>
            </a:r>
          </a:p>
        </p:txBody>
      </p:sp>
      <p:sp>
        <p:nvSpPr>
          <p:cNvPr id="4" name="Slide Number Placeholder 3"/>
          <p:cNvSpPr>
            <a:spLocks noGrp="1"/>
          </p:cNvSpPr>
          <p:nvPr>
            <p:ph type="sldNum" sz="quarter" idx="5"/>
          </p:nvPr>
        </p:nvSpPr>
        <p:spPr/>
        <p:txBody>
          <a:bodyPr/>
          <a:lstStyle/>
          <a:p>
            <a:fld id="{8A8CFC73-BBEE-4734-BDB3-C4DA2E358B83}" type="slidenum">
              <a:rPr lang="en-US" smtClean="0"/>
              <a:t>15</a:t>
            </a:fld>
            <a:endParaRPr lang="en-US"/>
          </a:p>
        </p:txBody>
      </p:sp>
    </p:spTree>
    <p:extLst>
      <p:ext uri="{BB962C8B-B14F-4D97-AF65-F5344CB8AC3E}">
        <p14:creationId xmlns:p14="http://schemas.microsoft.com/office/powerpoint/2010/main" val="2960638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Pools, beaches, food, body art, and campgrounds. These programs give us the authority and responsibility to ensure that a public health nuisance does not exist. So for that reason, these complaints can be anonymous. I have worked in pools for 14 years. I can share that some of the saddest stories come from this program. Of course, drownings and near drownings are absolutely heartbreaking. Of course, in Ohio, many more happen at personal residences than at regulated, public pools. But we have had several chemical exposures. One was at a Stark County Hotel. The mom booked rooms to have a swim party for a bunch of 7-year-old girls. They were swimming in the hot tub and pool. Eventually, the girls started complaining that their skin was burning. </a:t>
            </a:r>
            <a:r>
              <a:rPr lang="en-US" dirty="0" err="1"/>
              <a:t>Utilamtely</a:t>
            </a:r>
            <a:r>
              <a:rPr lang="en-US" dirty="0"/>
              <a:t> when the mom spoke with me on Monday morning. Their suits were bleached, they had burns all over their skin that required medical treatment, and the girls were African American, and it burned chunks of hair off their heads. I went and asked for the facility to close. They fought me, but eventually did. They have a chemical controller for each pool and spa to add chlorine and muriatic acid to balance the pH.  They maintain and the tech that comes in to manage the equipment, where out right this is not our fault, she is trying to file a frivolous lawsuit against us. I determined they had not been testing their chemistry as required. They were simply writing numbers down in a logbook.  I reviewed the equipment and found the maintenance supervisor accidentally switched the sensors for chlorine and muriatic acid. The unit was pouring acid into the pool thinking it was disinfectant. These poor girls were swimming extremely high concentrations of acid. </a:t>
            </a:r>
          </a:p>
        </p:txBody>
      </p:sp>
      <p:sp>
        <p:nvSpPr>
          <p:cNvPr id="4" name="Slide Number Placeholder 3"/>
          <p:cNvSpPr>
            <a:spLocks noGrp="1"/>
          </p:cNvSpPr>
          <p:nvPr>
            <p:ph type="sldNum" sz="quarter" idx="5"/>
          </p:nvPr>
        </p:nvSpPr>
        <p:spPr/>
        <p:txBody>
          <a:bodyPr/>
          <a:lstStyle/>
          <a:p>
            <a:fld id="{8A8CFC73-BBEE-4734-BDB3-C4DA2E358B83}" type="slidenum">
              <a:rPr lang="en-US" smtClean="0"/>
              <a:t>16</a:t>
            </a:fld>
            <a:endParaRPr lang="en-US"/>
          </a:p>
        </p:txBody>
      </p:sp>
    </p:spTree>
    <p:extLst>
      <p:ext uri="{BB962C8B-B14F-4D97-AF65-F5344CB8AC3E}">
        <p14:creationId xmlns:p14="http://schemas.microsoft.com/office/powerpoint/2010/main" val="2996201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things we cannot win the case. </a:t>
            </a:r>
          </a:p>
        </p:txBody>
      </p:sp>
      <p:sp>
        <p:nvSpPr>
          <p:cNvPr id="4" name="Slide Number Placeholder 3"/>
          <p:cNvSpPr>
            <a:spLocks noGrp="1"/>
          </p:cNvSpPr>
          <p:nvPr>
            <p:ph type="sldNum" sz="quarter" idx="5"/>
          </p:nvPr>
        </p:nvSpPr>
        <p:spPr/>
        <p:txBody>
          <a:bodyPr/>
          <a:lstStyle/>
          <a:p>
            <a:fld id="{8A8CFC73-BBEE-4734-BDB3-C4DA2E358B83}" type="slidenum">
              <a:rPr lang="en-US" smtClean="0"/>
              <a:t>17</a:t>
            </a:fld>
            <a:endParaRPr lang="en-US"/>
          </a:p>
        </p:txBody>
      </p:sp>
    </p:spTree>
    <p:extLst>
      <p:ext uri="{BB962C8B-B14F-4D97-AF65-F5344CB8AC3E}">
        <p14:creationId xmlns:p14="http://schemas.microsoft.com/office/powerpoint/2010/main" val="1401422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Clutter, paper are okay. People have rights to live as they see fit. Until it affects the neighbors. Rats, </a:t>
            </a:r>
            <a:r>
              <a:rPr lang="en-US" dirty="0" err="1"/>
              <a:t>coachroaches</a:t>
            </a:r>
            <a:r>
              <a:rPr lang="en-US" dirty="0"/>
              <a:t>, </a:t>
            </a:r>
            <a:r>
              <a:rPr lang="en-US" dirty="0" err="1"/>
              <a:t>etc</a:t>
            </a:r>
            <a:r>
              <a:rPr lang="en-US" dirty="0"/>
              <a:t> going to neighboring unit, then we are involved.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454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department does a lot with education. That fails on me back in 2008.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215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goal of our nuisance program is to hold property owners or operators accountable for resolving public health nuisances on their property or facility. </a:t>
            </a:r>
          </a:p>
          <a:p>
            <a:r>
              <a:rPr lang="en-US" dirty="0"/>
              <a:t>Authority in each case may vary. But in all cases, our goal is to utilize the power granted by the legislature to protect public health.  So theses case of mold, restaurant with sewage backup in commercial kitchens, solid waste without garbage pickup, and green dye indicate a failed septic system. </a:t>
            </a:r>
          </a:p>
        </p:txBody>
      </p:sp>
      <p:sp>
        <p:nvSpPr>
          <p:cNvPr id="4" name="Slide Number Placeholder 3"/>
          <p:cNvSpPr>
            <a:spLocks noGrp="1"/>
          </p:cNvSpPr>
          <p:nvPr>
            <p:ph type="sldNum" sz="quarter" idx="5"/>
          </p:nvPr>
        </p:nvSpPr>
        <p:spPr/>
        <p:txBody>
          <a:bodyPr/>
          <a:lstStyle/>
          <a:p>
            <a:fld id="{8A8CFC73-BBEE-4734-BDB3-C4DA2E358B83}" type="slidenum">
              <a:rPr lang="en-US" smtClean="0"/>
              <a:t>2</a:t>
            </a:fld>
            <a:endParaRPr lang="en-US"/>
          </a:p>
        </p:txBody>
      </p:sp>
    </p:spTree>
    <p:extLst>
      <p:ext uri="{BB962C8B-B14F-4D97-AF65-F5344CB8AC3E}">
        <p14:creationId xmlns:p14="http://schemas.microsoft.com/office/powerpoint/2010/main" val="3132144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no signs of vectors and it is secure then we wont follow-up.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007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fails under the Ohio Dept of Agriculture. We hear this as an excuse for why failing </a:t>
            </a:r>
            <a:r>
              <a:rPr lang="en-US" dirty="0" err="1"/>
              <a:t>septics</a:t>
            </a:r>
            <a:r>
              <a:rPr lang="en-US" dirty="0"/>
              <a:t> are okay, because neighbor </a:t>
            </a:r>
            <a:r>
              <a:rPr lang="en-US" dirty="0" err="1"/>
              <a:t>fred</a:t>
            </a:r>
            <a:r>
              <a:rPr lang="en-US" dirty="0"/>
              <a:t> spread’s manure on his farm field.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598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secure and not a source of vectors we will dismiss the complaint. Now if it is filled with solid waste and window is open and hoarding vectors then yes.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745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B98C3-0E4F-1A88-D9BE-A8095B116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0FA01-5CFF-B278-EFEF-A4A64FD7F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9F1C1C-1854-1463-0BD7-ED4A3DFF82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46D465-8F18-BA1C-CF46-FAC34EE989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175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0591-DCDB-1684-CC86-1B479C3D5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77C75-7CF0-671B-90FE-508429F9F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36E7D1-DD1D-C10F-73F1-23719C2296E8}"/>
              </a:ext>
            </a:extLst>
          </p:cNvPr>
          <p:cNvSpPr>
            <a:spLocks noGrp="1"/>
          </p:cNvSpPr>
          <p:nvPr>
            <p:ph type="body" idx="1"/>
          </p:nvPr>
        </p:nvSpPr>
        <p:spPr/>
        <p:txBody>
          <a:bodyPr/>
          <a:lstStyle/>
          <a:p>
            <a:r>
              <a:rPr lang="en-US" dirty="0"/>
              <a:t>Burned down hose this summer. In the works with the insurance company. The property owner hired a third-party advocate to negotiate with the insurance company. This meant the lengthy process was going to take longer than normal, and all goods needed to be cataloged by the company. The neighbor, who was best friends for over a decade, didn’t like the look of the home. She would call and yell and scream at me because “how do you expect to enjoy my summer in my pool when I have to look at that. </a:t>
            </a:r>
          </a:p>
        </p:txBody>
      </p:sp>
      <p:sp>
        <p:nvSpPr>
          <p:cNvPr id="4" name="Slide Number Placeholder 3">
            <a:extLst>
              <a:ext uri="{FF2B5EF4-FFF2-40B4-BE49-F238E27FC236}">
                <a16:creationId xmlns:a16="http://schemas.microsoft.com/office/drawing/2014/main" id="{D0288CCF-BC21-B272-F391-FEDA38373D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6428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properties would fall under our definition of public health nuisances but may be dangerous structures.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549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They is an option for the township city or village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property in Jackson Twp. As you can see the home was under construction in the back. The home is cleaned out and a tough case for us to say it is disease-causing (public health nuisance). Of course who wants to live next to a structure that looks like that. Impacts on nearby home values and begins neighborhood blight.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a Township within the Stark County Health District has a dangerous structure, SCHD recommends they contact their legal counsel and strongly encourages they follow this type of enforcement process.  NUISANCE ENFORCEMENT of a Dangerous Structure – Ohio Revised Code Section 505.86(B) allows a board of township trustees to provide for the removal, repair or securing of buildings or other structures in the township that have been declared insecure, unsafe or structurally defective by any authority responsible under O.R.C. Chapter 3781.  Upon receipt of a nuisance complaint from a resident of a township or by direction of any official or employee of township, </a:t>
            </a:r>
            <a:r>
              <a:rPr lang="en-US" sz="1200" b="1" kern="1200" dirty="0">
                <a:solidFill>
                  <a:schemeClr val="tx1"/>
                </a:solidFill>
                <a:effectLst/>
                <a:latin typeface="+mn-lt"/>
                <a:ea typeface="+mn-ea"/>
                <a:cs typeface="+mn-cs"/>
              </a:rPr>
              <a:t>which may require the removal, repair or securance of buildings or other structures on the property, the political subdivision will investigate the property, take photographs and make notes which will be used to assist the Board of Trustees in the determination of the constitution of a nuisance under the guidelines of the law.  Once a nuisance is determined, the political subdivision must have an appropriate declaration issued by either the Local Fire Chief, the County Building Department or the County Health District acting as an authority responsible under O.R.C. Chapter 3781.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 seeking legal </a:t>
            </a:r>
            <a:r>
              <a:rPr lang="en-US" sz="1200" b="1" kern="1200" dirty="0" err="1">
                <a:solidFill>
                  <a:schemeClr val="tx1"/>
                </a:solidFill>
                <a:effectLst/>
                <a:latin typeface="+mn-lt"/>
                <a:ea typeface="+mn-ea"/>
                <a:cs typeface="+mn-cs"/>
              </a:rPr>
              <a:t>cousel</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8CFC73-BBEE-4734-BDB3-C4DA2E358B83}" type="slidenum">
              <a:rPr lang="en-US" smtClean="0"/>
              <a:t>27</a:t>
            </a:fld>
            <a:endParaRPr lang="en-US"/>
          </a:p>
        </p:txBody>
      </p:sp>
    </p:spTree>
    <p:extLst>
      <p:ext uri="{BB962C8B-B14F-4D97-AF65-F5344CB8AC3E}">
        <p14:creationId xmlns:p14="http://schemas.microsoft.com/office/powerpoint/2010/main" val="2955454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If you would like our support in utilizing 505.86. I will </a:t>
            </a:r>
            <a:r>
              <a:rPr lang="en-US" sz="1200" b="1" i="1" kern="1200" dirty="0" err="1">
                <a:solidFill>
                  <a:schemeClr val="tx1"/>
                </a:solidFill>
                <a:effectLst/>
                <a:latin typeface="+mn-lt"/>
                <a:ea typeface="+mn-ea"/>
                <a:cs typeface="+mn-cs"/>
              </a:rPr>
              <a:t>ned</a:t>
            </a:r>
            <a:r>
              <a:rPr lang="en-US" sz="1200" b="1" i="1" kern="1200" dirty="0">
                <a:solidFill>
                  <a:schemeClr val="tx1"/>
                </a:solidFill>
                <a:effectLst/>
                <a:latin typeface="+mn-lt"/>
                <a:ea typeface="+mn-ea"/>
                <a:cs typeface="+mn-cs"/>
              </a:rPr>
              <a:t> you to complete our form. </a:t>
            </a:r>
          </a:p>
          <a:p>
            <a:r>
              <a:rPr lang="en-US" sz="1200" b="0" i="0" u="none" strike="noStrike" kern="1200" baseline="0" dirty="0">
                <a:solidFill>
                  <a:schemeClr val="tx1"/>
                </a:solidFill>
                <a:latin typeface="+mn-lt"/>
                <a:ea typeface="+mn-ea"/>
                <a:cs typeface="+mn-cs"/>
              </a:rPr>
              <a:t>, a Registered Environmental Health Specialist will visit the property, document</a:t>
            </a:r>
          </a:p>
          <a:p>
            <a:r>
              <a:rPr lang="en-US" sz="1200" b="0" i="0" u="none" strike="noStrike" kern="1200" baseline="0" dirty="0">
                <a:solidFill>
                  <a:schemeClr val="tx1"/>
                </a:solidFill>
                <a:latin typeface="+mn-lt"/>
                <a:ea typeface="+mn-ea"/>
                <a:cs typeface="+mn-cs"/>
              </a:rPr>
              <a:t>through photos and written documentation what was seen and report back to the department. If the Stark County</a:t>
            </a:r>
          </a:p>
          <a:p>
            <a:r>
              <a:rPr lang="en-US" sz="1200" b="0" i="0" u="none" strike="noStrike" kern="1200" baseline="0" dirty="0">
                <a:solidFill>
                  <a:schemeClr val="tx1"/>
                </a:solidFill>
                <a:latin typeface="+mn-lt"/>
                <a:ea typeface="+mn-ea"/>
                <a:cs typeface="+mn-cs"/>
              </a:rPr>
              <a:t>Health Department deems the structure is in fact “Unfit for Human Habitation”, a notice will be posted on the</a:t>
            </a:r>
          </a:p>
          <a:p>
            <a:r>
              <a:rPr lang="en-US" sz="1200" b="0" i="0" u="none" strike="noStrike" kern="1200" baseline="0" dirty="0">
                <a:solidFill>
                  <a:schemeClr val="tx1"/>
                </a:solidFill>
                <a:latin typeface="+mn-lt"/>
                <a:ea typeface="+mn-ea"/>
                <a:cs typeface="+mn-cs"/>
              </a:rPr>
              <a:t>property door and mailed to the property owner, and notice will be given to the political subdivision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028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office will post the door and send your office confirmation. Then you would work with legal to continue the process to remove the property and assess the property. </a:t>
            </a:r>
          </a:p>
        </p:txBody>
      </p:sp>
      <p:sp>
        <p:nvSpPr>
          <p:cNvPr id="4" name="Slide Number Placeholder 3"/>
          <p:cNvSpPr>
            <a:spLocks noGrp="1"/>
          </p:cNvSpPr>
          <p:nvPr>
            <p:ph type="sldNum" sz="quarter" idx="5"/>
          </p:nvPr>
        </p:nvSpPr>
        <p:spPr/>
        <p:txBody>
          <a:bodyPr/>
          <a:lstStyle/>
          <a:p>
            <a:fld id="{8A8CFC73-BBEE-4734-BDB3-C4DA2E358B83}" type="slidenum">
              <a:rPr lang="en-US" smtClean="0"/>
              <a:t>29</a:t>
            </a:fld>
            <a:endParaRPr lang="en-US"/>
          </a:p>
        </p:txBody>
      </p:sp>
    </p:spTree>
    <p:extLst>
      <p:ext uri="{BB962C8B-B14F-4D97-AF65-F5344CB8AC3E}">
        <p14:creationId xmlns:p14="http://schemas.microsoft.com/office/powerpoint/2010/main" val="1570817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orders have a 30 day  time frame. Garbage, sewer backups have 7 day. Sanitary Sewer connections 120 days</a:t>
            </a:r>
          </a:p>
        </p:txBody>
      </p:sp>
      <p:sp>
        <p:nvSpPr>
          <p:cNvPr id="4" name="Slide Number Placeholder 3"/>
          <p:cNvSpPr>
            <a:spLocks noGrp="1"/>
          </p:cNvSpPr>
          <p:nvPr>
            <p:ph type="sldNum" sz="quarter" idx="5"/>
          </p:nvPr>
        </p:nvSpPr>
        <p:spPr/>
        <p:txBody>
          <a:bodyPr/>
          <a:lstStyle/>
          <a:p>
            <a:fld id="{8A8CFC73-BBEE-4734-BDB3-C4DA2E358B83}" type="slidenum">
              <a:rPr lang="en-US" smtClean="0"/>
              <a:t>31</a:t>
            </a:fld>
            <a:endParaRPr lang="en-US"/>
          </a:p>
        </p:txBody>
      </p:sp>
    </p:spTree>
    <p:extLst>
      <p:ext uri="{BB962C8B-B14F-4D97-AF65-F5344CB8AC3E}">
        <p14:creationId xmlns:p14="http://schemas.microsoft.com/office/powerpoint/2010/main" val="341631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touch on the following topics: define PHN, go through our complaint types that our agency has authority over, review those eye sores that we cannot pursue, Our </a:t>
            </a:r>
            <a:r>
              <a:rPr lang="en-US" dirty="0" err="1"/>
              <a:t>comlaint</a:t>
            </a:r>
            <a:r>
              <a:rPr lang="en-US" dirty="0"/>
              <a:t> process, Final the protocol if your political subdivision would like a structure deemed as dangerous structures because you intend on demolishing the structure. </a:t>
            </a:r>
          </a:p>
        </p:txBody>
      </p:sp>
      <p:sp>
        <p:nvSpPr>
          <p:cNvPr id="4" name="Slide Number Placeholder 3"/>
          <p:cNvSpPr>
            <a:spLocks noGrp="1"/>
          </p:cNvSpPr>
          <p:nvPr>
            <p:ph type="sldNum" sz="quarter" idx="5"/>
          </p:nvPr>
        </p:nvSpPr>
        <p:spPr/>
        <p:txBody>
          <a:bodyPr/>
          <a:lstStyle/>
          <a:p>
            <a:fld id="{8A8CFC73-BBEE-4734-BDB3-C4DA2E358B83}" type="slidenum">
              <a:rPr lang="en-US" smtClean="0"/>
              <a:t>3</a:t>
            </a:fld>
            <a:endParaRPr lang="en-US"/>
          </a:p>
        </p:txBody>
      </p:sp>
    </p:spTree>
    <p:extLst>
      <p:ext uri="{BB962C8B-B14F-4D97-AF65-F5344CB8AC3E}">
        <p14:creationId xmlns:p14="http://schemas.microsoft.com/office/powerpoint/2010/main" val="3337106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own compliance with policies, code, rights of the homeowner,</a:t>
            </a:r>
          </a:p>
          <a:p>
            <a:r>
              <a:rPr lang="en-US" dirty="0"/>
              <a:t>We are looking at other mechanisms for compliance. As just like other agencies sometimes we struggle to move cases forward. </a:t>
            </a:r>
          </a:p>
        </p:txBody>
      </p:sp>
      <p:sp>
        <p:nvSpPr>
          <p:cNvPr id="4" name="Slide Number Placeholder 3"/>
          <p:cNvSpPr>
            <a:spLocks noGrp="1"/>
          </p:cNvSpPr>
          <p:nvPr>
            <p:ph type="sldNum" sz="quarter" idx="5"/>
          </p:nvPr>
        </p:nvSpPr>
        <p:spPr/>
        <p:txBody>
          <a:bodyPr/>
          <a:lstStyle/>
          <a:p>
            <a:fld id="{8A8CFC73-BBEE-4734-BDB3-C4DA2E358B83}" type="slidenum">
              <a:rPr lang="en-US" smtClean="0"/>
              <a:t>32</a:t>
            </a:fld>
            <a:endParaRPr lang="en-US"/>
          </a:p>
        </p:txBody>
      </p:sp>
    </p:spTree>
    <p:extLst>
      <p:ext uri="{BB962C8B-B14F-4D97-AF65-F5344CB8AC3E}">
        <p14:creationId xmlns:p14="http://schemas.microsoft.com/office/powerpoint/2010/main" val="3686123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38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define a Public Health Nuisance. It must have a public health significance. Our objective is the spread of disease.  Or specifically written in the Ohio code. So those are the only criteria we utilize to determine if we have authority in pursuing these claims. An untidy property may not fall under our authority. </a:t>
            </a:r>
          </a:p>
        </p:txBody>
      </p:sp>
      <p:sp>
        <p:nvSpPr>
          <p:cNvPr id="4" name="Slide Number Placeholder 3"/>
          <p:cNvSpPr>
            <a:spLocks noGrp="1"/>
          </p:cNvSpPr>
          <p:nvPr>
            <p:ph type="sldNum" sz="quarter" idx="10"/>
          </p:nvPr>
        </p:nvSpPr>
        <p:spPr/>
        <p:txBody>
          <a:bodyPr/>
          <a:lstStyle/>
          <a:p>
            <a:fld id="{8A8CFC73-BBEE-4734-BDB3-C4DA2E358B83}" type="slidenum">
              <a:rPr lang="en-US" smtClean="0"/>
              <a:t>4</a:t>
            </a:fld>
            <a:endParaRPr lang="en-US"/>
          </a:p>
        </p:txBody>
      </p:sp>
    </p:spTree>
    <p:extLst>
      <p:ext uri="{BB962C8B-B14F-4D97-AF65-F5344CB8AC3E}">
        <p14:creationId xmlns:p14="http://schemas.microsoft.com/office/powerpoint/2010/main" val="2955860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situations in which, if we begin our nuisance protocol, we can win when we stand in front of a judge. We do not want infringe on rights</a:t>
            </a:r>
          </a:p>
          <a:p>
            <a:endParaRPr lang="en-US" dirty="0"/>
          </a:p>
        </p:txBody>
      </p:sp>
      <p:sp>
        <p:nvSpPr>
          <p:cNvPr id="4" name="Slide Number Placeholder 3"/>
          <p:cNvSpPr>
            <a:spLocks noGrp="1"/>
          </p:cNvSpPr>
          <p:nvPr>
            <p:ph type="sldNum" sz="quarter" idx="5"/>
          </p:nvPr>
        </p:nvSpPr>
        <p:spPr/>
        <p:txBody>
          <a:bodyPr/>
          <a:lstStyle/>
          <a:p>
            <a:fld id="{8A8CFC73-BBEE-4734-BDB3-C4DA2E358B83}" type="slidenum">
              <a:rPr lang="en-US" smtClean="0"/>
              <a:t>5</a:t>
            </a:fld>
            <a:endParaRPr lang="en-US"/>
          </a:p>
        </p:txBody>
      </p:sp>
    </p:spTree>
    <p:extLst>
      <p:ext uri="{BB962C8B-B14F-4D97-AF65-F5344CB8AC3E}">
        <p14:creationId xmlns:p14="http://schemas.microsoft.com/office/powerpoint/2010/main" val="408708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Ohio Department of Health has a limited role. Most departments do not do mold cases. Our office works within rental situations. Ohio Revised Code 5302.30 requires a property disclosure form for all residential real estate transactions.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EPA recommends a 10 square foot area can be easily tackled by an owner. Above that, they recommend a professional in mold remediation.  Small areas remove the source of water. Wear PPE, a N95 mask.  Clean surfaces with Dawn soap, dry completely use a </a:t>
            </a:r>
            <a:r>
              <a:rPr lang="en-US" sz="1200" b="0" i="0" kern="1200" dirty="0" err="1">
                <a:solidFill>
                  <a:schemeClr val="tx1"/>
                </a:solidFill>
                <a:effectLst/>
                <a:latin typeface="+mn-lt"/>
                <a:ea typeface="+mn-ea"/>
                <a:cs typeface="+mn-cs"/>
              </a:rPr>
              <a:t>Kilz</a:t>
            </a:r>
            <a:r>
              <a:rPr lang="en-US" sz="1200" b="0" i="0" kern="1200" dirty="0">
                <a:solidFill>
                  <a:schemeClr val="tx1"/>
                </a:solidFill>
                <a:effectLst/>
                <a:latin typeface="+mn-lt"/>
                <a:ea typeface="+mn-ea"/>
                <a:cs typeface="+mn-cs"/>
              </a:rPr>
              <a:t> Primer. Larger areas may have to remove dry wall. </a:t>
            </a:r>
            <a:endParaRPr lang="en-US" dirty="0"/>
          </a:p>
          <a:p>
            <a:endParaRPr lang="en-US" dirty="0"/>
          </a:p>
          <a:p>
            <a:r>
              <a:rPr lang="en-US" dirty="0"/>
              <a:t>Not all mold is harmful, but we assume it is. Only in rental situations. Once the tenant moves, we issue a letter stating that the mold has been remediated prior to a new tenant.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092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older pic from Broadway </a:t>
            </a:r>
            <a:r>
              <a:rPr lang="en-US" dirty="0" err="1"/>
              <a:t>ave.</a:t>
            </a:r>
            <a:r>
              <a:rPr lang="en-US" dirty="0"/>
              <a:t> Louisville area</a:t>
            </a:r>
          </a:p>
          <a:p>
            <a:r>
              <a:rPr lang="en-US" dirty="0"/>
              <a:t>Stark Health operates a Mosquito control program. 3 components trapping with disease surveillance, larvicide breeding sites and adulticide mosquitoes. Most people would assume the bulk of our work would be nighttime trucks spraying </a:t>
            </a:r>
            <a:r>
              <a:rPr lang="en-US" dirty="0" err="1"/>
              <a:t>aduliticide</a:t>
            </a:r>
            <a:r>
              <a:rPr lang="en-US" dirty="0"/>
              <a:t>. The larvicide component is the larger task. West Nile virus </a:t>
            </a:r>
            <a:r>
              <a:rPr lang="en-US" dirty="0" err="1"/>
              <a:t>lacross</a:t>
            </a:r>
            <a:r>
              <a:rPr lang="en-US" dirty="0"/>
              <a:t> encephalitis. </a:t>
            </a:r>
          </a:p>
          <a:p>
            <a:r>
              <a:rPr lang="en-US" dirty="0"/>
              <a:t>Unmaintained breeding locations are treated by our staff if permission is granted by the property owner. If contact cannot be made or a refusal to treatment, then we begin our nuisance legal proceedings. </a:t>
            </a:r>
          </a:p>
          <a:p>
            <a:endParaRPr lang="en-US" dirty="0"/>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15,584 mosquitoes collected and grouped into 397 test pools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50 WNV-positive mosquito pools detected in Stark County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 human cases of West Nile virus in Stark County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1 human case of La Crosse encephalitis in Stark County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552 total spray miles completed using 103.48 gallons of Duet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363 larvicide inspections, with 222 sites treated (with property owners’ permission) or legal measures are taking place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595 pounds of </a:t>
            </a:r>
            <a:r>
              <a:rPr lang="en-US" sz="1200" kern="1200" dirty="0" err="1">
                <a:solidFill>
                  <a:schemeClr val="tx1"/>
                </a:solidFill>
                <a:effectLst/>
                <a:latin typeface="+mn-lt"/>
                <a:ea typeface="+mn-ea"/>
                <a:cs typeface="+mn-cs"/>
              </a:rPr>
              <a:t>FourStar</a:t>
            </a:r>
            <a:r>
              <a:rPr lang="en-US" sz="1200" kern="1200" dirty="0">
                <a:solidFill>
                  <a:schemeClr val="tx1"/>
                </a:solidFill>
                <a:effectLst/>
                <a:latin typeface="+mn-lt"/>
                <a:ea typeface="+mn-ea"/>
                <a:cs typeface="+mn-cs"/>
              </a:rPr>
              <a:t> CRG and 22.5 pounds of Skeeter Abate applied</a:t>
            </a: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03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F6B38-9FB0-AC09-3552-01D866BB7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76D47-DF41-7A28-A81E-94F0DB878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455E6E-904C-E079-4B98-5326AEAB1CB4}"/>
              </a:ext>
            </a:extLst>
          </p:cNvPr>
          <p:cNvSpPr>
            <a:spLocks noGrp="1"/>
          </p:cNvSpPr>
          <p:nvPr>
            <p:ph type="body" idx="1"/>
          </p:nvPr>
        </p:nvSpPr>
        <p:spPr/>
        <p:txBody>
          <a:bodyPr/>
          <a:lstStyle/>
          <a:p>
            <a:r>
              <a:rPr lang="en-US" dirty="0"/>
              <a:t>We are not the dog warden. Stray Cats and dogs that we cannot do anything about. </a:t>
            </a:r>
            <a:r>
              <a:rPr lang="en-US" b="1" dirty="0"/>
              <a:t>But If a person is feeding, then they are responsible for the rabies vaccination. So often people will start feeding all of the neighborhood cats. You feed then you are caring for the animals. </a:t>
            </a:r>
          </a:p>
        </p:txBody>
      </p:sp>
      <p:sp>
        <p:nvSpPr>
          <p:cNvPr id="4" name="Slide Number Placeholder 3">
            <a:extLst>
              <a:ext uri="{FF2B5EF4-FFF2-40B4-BE49-F238E27FC236}">
                <a16:creationId xmlns:a16="http://schemas.microsoft.com/office/drawing/2014/main" id="{95401DB4-B975-610A-5903-34E9747ED8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22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there are a few disease-carrying vectors that we will discuss. The first being rats and rodents. They can pass to humans the </a:t>
            </a:r>
            <a:r>
              <a:rPr lang="en-US" sz="1200" b="0" i="0" kern="1200" dirty="0">
                <a:solidFill>
                  <a:schemeClr val="tx1"/>
                </a:solidFill>
                <a:effectLst/>
                <a:latin typeface="+mn-lt"/>
                <a:ea typeface="+mn-ea"/>
                <a:cs typeface="+mn-cs"/>
              </a:rPr>
              <a:t>hantavirus, leptospirosis, salmonellosis, rat-bite fever, plague, and tularemia. If you remember last year, it was reported that the Actor Gene Hackman and his wife may have died from hantavirus. Later determined that his wife did and he did of heart related issues. </a:t>
            </a:r>
            <a:r>
              <a:rPr lang="en-US" dirty="0"/>
              <a:t>Waynesburg is under a doghouse. Rat burrows and tunnels noted. Rectify by removal food source, securing structures.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2450B-9FB2-4824-87B4-F46BB12856D8}"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4531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2667000" y="4267200"/>
            <a:ext cx="5715000" cy="1143000"/>
          </a:xfrm>
        </p:spPr>
        <p:txBody>
          <a:bodyPr/>
          <a:lstStyle>
            <a:lvl1pPr marL="0" indent="0">
              <a:buFontTx/>
              <a:buNone/>
              <a:defRPr/>
            </a:lvl1pPr>
          </a:lstStyle>
          <a:p>
            <a:r>
              <a:rPr lang="en-US"/>
              <a:t>Click to edit Master subtitle style</a:t>
            </a:r>
          </a:p>
        </p:txBody>
      </p:sp>
      <p:sp>
        <p:nvSpPr>
          <p:cNvPr id="4102" name="Rectangle 6"/>
          <p:cNvSpPr>
            <a:spLocks noChangeArrowheads="1"/>
          </p:cNvSpPr>
          <p:nvPr/>
        </p:nvSpPr>
        <p:spPr bwMode="auto">
          <a:xfrm flipV="1">
            <a:off x="0" y="0"/>
            <a:ext cx="1447800" cy="6858000"/>
          </a:xfrm>
          <a:prstGeom prst="rect">
            <a:avLst/>
          </a:prstGeom>
          <a:solidFill>
            <a:srgbClr val="002A5C"/>
          </a:solidFill>
          <a:ln w="9525">
            <a:solidFill>
              <a:schemeClr val="tx1"/>
            </a:solidFill>
            <a:miter lim="800000"/>
            <a:headEnd/>
            <a:tailEnd/>
          </a:ln>
          <a:effectLst>
            <a:outerShdw dist="35921" dir="2700000" algn="ctr" rotWithShape="0">
              <a:schemeClr val="bg2"/>
            </a:outerShdw>
          </a:effectLst>
        </p:spPr>
        <p:txBody>
          <a:bodyPr vert="eaVert" wrap="none" anchor="ctr"/>
          <a:lstStyle/>
          <a:p>
            <a:pPr algn="ctr" fontAlgn="base">
              <a:spcBef>
                <a:spcPct val="0"/>
              </a:spcBef>
              <a:spcAft>
                <a:spcPct val="0"/>
              </a:spcAft>
            </a:pPr>
            <a:endParaRPr lang="en-US" sz="8000" i="1" dirty="0">
              <a:solidFill>
                <a:srgbClr val="000000"/>
              </a:solidFill>
              <a:latin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1144249"/>
            <a:ext cx="6583363" cy="217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Date Placeholder 5"/>
          <p:cNvSpPr>
            <a:spLocks noGrp="1"/>
          </p:cNvSpPr>
          <p:nvPr>
            <p:ph type="dt" sz="half" idx="12"/>
          </p:nvPr>
        </p:nvSpPr>
        <p:spPr>
          <a:xfrm>
            <a:off x="12700" y="6540500"/>
            <a:ext cx="1435100" cy="317500"/>
          </a:xfrm>
          <a:prstGeom prst="rect">
            <a:avLst/>
          </a:prstGeom>
        </p:spPr>
        <p:txBody>
          <a:bodyPr/>
          <a:lstStyle>
            <a:lvl1pPr>
              <a:defRPr/>
            </a:lvl1pPr>
          </a:lstStyle>
          <a:p>
            <a:pPr algn="ctr" fontAlgn="base">
              <a:spcBef>
                <a:spcPct val="0"/>
              </a:spcBef>
              <a:spcAft>
                <a:spcPct val="0"/>
              </a:spcAft>
            </a:pPr>
            <a:r>
              <a:rPr lang="en-US" dirty="0">
                <a:solidFill>
                  <a:srgbClr val="000000"/>
                </a:solidFill>
              </a:rPr>
              <a:t>DATE</a:t>
            </a: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1144249"/>
            <a:ext cx="6583363" cy="217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51711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3467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19700" y="1600200"/>
            <a:ext cx="3467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51643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7086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895078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73152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00200" y="1524000"/>
            <a:ext cx="35829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00200" y="2209800"/>
            <a:ext cx="35829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57800" y="1524000"/>
            <a:ext cx="3657600" cy="650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57800" y="2209800"/>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052030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7162800" cy="1143000"/>
          </a:xfrm>
        </p:spPr>
        <p:txBody>
          <a:bodyPr/>
          <a:lstStyle/>
          <a:p>
            <a:r>
              <a:rPr lang="en-US"/>
              <a:t>Click to edit Master title style</a:t>
            </a:r>
            <a:endParaRPr lang="en-US" dirty="0"/>
          </a:p>
        </p:txBody>
      </p:sp>
      <p:pic>
        <p:nvPicPr>
          <p:cNvPr id="5" name="Picture 4" descr="http://www.phaboard.org/wp-content/uploads/PHAB-SEAL-COLOR.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5800725"/>
            <a:ext cx="1066800" cy="1000124"/>
          </a:xfrm>
          <a:prstGeom prst="rect">
            <a:avLst/>
          </a:prstGeom>
          <a:noFill/>
          <a:ln>
            <a:noFill/>
          </a:ln>
        </p:spPr>
      </p:pic>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800" y="5905500"/>
            <a:ext cx="866775" cy="790575"/>
          </a:xfrm>
          <a:prstGeom prst="rect">
            <a:avLst/>
          </a:prstGeom>
          <a:noFill/>
          <a:ln w="9525">
            <a:noFill/>
            <a:miter lim="800000"/>
            <a:headEnd/>
            <a:tailEnd/>
          </a:ln>
          <a:effectLst/>
        </p:spPr>
      </p:pic>
      <p:pic>
        <p:nvPicPr>
          <p:cNvPr id="7" name="Picture 6" descr="http://www.phaboard.org/wp-content/uploads/PHAB-SEAL-COLOR.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5800725"/>
            <a:ext cx="1066800" cy="1000124"/>
          </a:xfrm>
          <a:prstGeom prst="rect">
            <a:avLst/>
          </a:prstGeom>
          <a:noFill/>
          <a:ln>
            <a:noFill/>
          </a:ln>
        </p:spPr>
      </p:pic>
      <p:pic>
        <p:nvPicPr>
          <p:cNvPr id="8" name="Picture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71800" y="5905500"/>
            <a:ext cx="866775" cy="790575"/>
          </a:xfrm>
          <a:prstGeom prst="rect">
            <a:avLst/>
          </a:prstGeom>
          <a:noFill/>
          <a:ln w="9525">
            <a:noFill/>
            <a:miter lim="800000"/>
            <a:headEnd/>
            <a:tailEnd/>
          </a:ln>
          <a:effectLst/>
        </p:spPr>
      </p:pic>
    </p:spTree>
    <p:extLst>
      <p:ext uri="{BB962C8B-B14F-4D97-AF65-F5344CB8AC3E}">
        <p14:creationId xmlns:p14="http://schemas.microsoft.com/office/powerpoint/2010/main" val="25664702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2667000" y="4267200"/>
            <a:ext cx="5715000" cy="1143000"/>
          </a:xfrm>
        </p:spPr>
        <p:txBody>
          <a:bodyPr/>
          <a:lstStyle>
            <a:lvl1pPr marL="0" indent="0">
              <a:buFontTx/>
              <a:buNone/>
              <a:defRPr/>
            </a:lvl1pPr>
          </a:lstStyle>
          <a:p>
            <a:r>
              <a:rPr lang="en-US"/>
              <a:t>Click to edit Master subtitle style</a:t>
            </a:r>
          </a:p>
        </p:txBody>
      </p:sp>
      <p:sp>
        <p:nvSpPr>
          <p:cNvPr id="4102" name="Rectangle 6"/>
          <p:cNvSpPr>
            <a:spLocks noChangeArrowheads="1"/>
          </p:cNvSpPr>
          <p:nvPr/>
        </p:nvSpPr>
        <p:spPr bwMode="auto">
          <a:xfrm flipV="1">
            <a:off x="0" y="0"/>
            <a:ext cx="1447800" cy="6858000"/>
          </a:xfrm>
          <a:prstGeom prst="rect">
            <a:avLst/>
          </a:prstGeom>
          <a:solidFill>
            <a:srgbClr val="002A5C"/>
          </a:solidFill>
          <a:ln w="9525">
            <a:solidFill>
              <a:schemeClr val="tx1"/>
            </a:solidFill>
            <a:miter lim="800000"/>
            <a:headEnd/>
            <a:tailEnd/>
          </a:ln>
          <a:effectLst>
            <a:outerShdw dist="35921" dir="2700000" algn="ctr" rotWithShape="0">
              <a:schemeClr val="bg2"/>
            </a:outerShdw>
          </a:effectLst>
        </p:spPr>
        <p:txBody>
          <a:bodyPr vert="eaVert" wrap="none" anchor="ctr"/>
          <a:lstStyle/>
          <a:p>
            <a:pPr algn="ctr" fontAlgn="base">
              <a:spcBef>
                <a:spcPct val="0"/>
              </a:spcBef>
              <a:spcAft>
                <a:spcPct val="0"/>
              </a:spcAft>
            </a:pPr>
            <a:endParaRPr lang="en-US" sz="8000" i="1" dirty="0">
              <a:solidFill>
                <a:srgbClr val="000000"/>
              </a:solidFill>
              <a:latin typeface="Times New Roman" pitchFamily="18" charset="0"/>
            </a:endParaRPr>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1144249"/>
            <a:ext cx="6583363" cy="217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Date Placeholder 5"/>
          <p:cNvSpPr>
            <a:spLocks noGrp="1"/>
          </p:cNvSpPr>
          <p:nvPr>
            <p:ph type="dt" sz="half" idx="12"/>
          </p:nvPr>
        </p:nvSpPr>
        <p:spPr>
          <a:xfrm>
            <a:off x="12700" y="6540500"/>
            <a:ext cx="1435100" cy="317500"/>
          </a:xfrm>
          <a:prstGeom prst="rect">
            <a:avLst/>
          </a:prstGeom>
        </p:spPr>
        <p:txBody>
          <a:bodyPr/>
          <a:lstStyle>
            <a:lvl1pPr>
              <a:defRPr/>
            </a:lvl1pPr>
          </a:lstStyle>
          <a:p>
            <a:pPr algn="ctr" fontAlgn="base">
              <a:spcBef>
                <a:spcPct val="0"/>
              </a:spcBef>
              <a:spcAft>
                <a:spcPct val="0"/>
              </a:spcAft>
            </a:pPr>
            <a:r>
              <a:rPr lang="en-US" dirty="0">
                <a:solidFill>
                  <a:srgbClr val="000000"/>
                </a:solidFill>
              </a:rPr>
              <a:t>DATE</a:t>
            </a:r>
          </a:p>
        </p:txBody>
      </p:sp>
    </p:spTree>
    <p:extLst>
      <p:ext uri="{BB962C8B-B14F-4D97-AF65-F5344CB8AC3E}">
        <p14:creationId xmlns:p14="http://schemas.microsoft.com/office/powerpoint/2010/main" val="36768739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7086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01453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7162800" cy="1143000"/>
          </a:xfrm>
        </p:spPr>
        <p:txBody>
          <a:bodyPr/>
          <a:lstStyle/>
          <a:p>
            <a:r>
              <a:rPr lang="en-US" dirty="0"/>
              <a:t>Click to edit Master title style</a:t>
            </a:r>
          </a:p>
        </p:txBody>
      </p:sp>
      <p:pic>
        <p:nvPicPr>
          <p:cNvPr id="5" name="Picture 4" descr="http://www.phaboard.org/wp-content/uploads/PHAB-SEAL-COLOR.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5800725"/>
            <a:ext cx="1066800" cy="1000124"/>
          </a:xfrm>
          <a:prstGeom prst="rect">
            <a:avLst/>
          </a:prstGeom>
          <a:noFill/>
          <a:ln>
            <a:noFill/>
          </a:ln>
        </p:spPr>
      </p:pic>
      <p:pic>
        <p:nvPicPr>
          <p:cNvPr id="6" name="Picture 5"/>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71800" y="5905500"/>
            <a:ext cx="866775" cy="790575"/>
          </a:xfrm>
          <a:prstGeom prst="rect">
            <a:avLst/>
          </a:prstGeom>
          <a:noFill/>
          <a:ln w="9525">
            <a:noFill/>
            <a:miter lim="800000"/>
            <a:headEnd/>
            <a:tailEnd/>
          </a:ln>
          <a:effectLst/>
        </p:spPr>
      </p:pic>
    </p:spTree>
    <p:extLst>
      <p:ext uri="{BB962C8B-B14F-4D97-AF65-F5344CB8AC3E}">
        <p14:creationId xmlns:p14="http://schemas.microsoft.com/office/powerpoint/2010/main" val="41960096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951B6-1053-40D2-B4B4-94B4EAAEB369}"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9784F3-6F24-4E65-8711-63E5566F718D}" type="slidenum">
              <a:rPr lang="en-US" smtClean="0"/>
              <a:t>‹#›</a:t>
            </a:fld>
            <a:endParaRPr lang="en-US"/>
          </a:p>
        </p:txBody>
      </p:sp>
    </p:spTree>
    <p:extLst>
      <p:ext uri="{BB962C8B-B14F-4D97-AF65-F5344CB8AC3E}">
        <p14:creationId xmlns:p14="http://schemas.microsoft.com/office/powerpoint/2010/main" val="1903223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274638"/>
            <a:ext cx="716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1600200" y="1600200"/>
            <a:ext cx="7086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1" name="Rectangle 7"/>
          <p:cNvSpPr>
            <a:spLocks noChangeArrowheads="1"/>
          </p:cNvSpPr>
          <p:nvPr/>
        </p:nvSpPr>
        <p:spPr bwMode="auto">
          <a:xfrm flipV="1">
            <a:off x="0" y="0"/>
            <a:ext cx="1460501" cy="6874042"/>
          </a:xfrm>
          <a:prstGeom prst="rect">
            <a:avLst/>
          </a:prstGeom>
          <a:solidFill>
            <a:srgbClr val="002A5C"/>
          </a:solidFill>
          <a:ln w="9525">
            <a:solidFill>
              <a:schemeClr val="tx1"/>
            </a:solidFill>
            <a:miter lim="800000"/>
            <a:headEnd/>
            <a:tailEnd/>
          </a:ln>
          <a:effectLst/>
        </p:spPr>
        <p:txBody>
          <a:bodyPr vert="eaVert" wrap="none" anchor="ctr"/>
          <a:lstStyle/>
          <a:p>
            <a:pPr algn="ctr" fontAlgn="base">
              <a:spcBef>
                <a:spcPct val="0"/>
              </a:spcBef>
              <a:spcAft>
                <a:spcPct val="0"/>
              </a:spcAft>
            </a:pPr>
            <a:endParaRPr lang="en-US" sz="8000" i="1" dirty="0">
              <a:solidFill>
                <a:srgbClr val="000000"/>
              </a:solidFill>
              <a:latin typeface="Times New Roman" pitchFamily="18" charset="0"/>
            </a:endParaRPr>
          </a:p>
        </p:txBody>
      </p:sp>
      <p:pic>
        <p:nvPicPr>
          <p:cNvPr id="5" name="Picture 4">
            <a:extLst>
              <a:ext uri="{FF2B5EF4-FFF2-40B4-BE49-F238E27FC236}">
                <a16:creationId xmlns:a16="http://schemas.microsoft.com/office/drawing/2014/main" id="{923EB3B0-5BBA-4BBD-B5DE-397AC714BC5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8008" t="26364" r="11008" b="29994"/>
          <a:stretch/>
        </p:blipFill>
        <p:spPr>
          <a:xfrm>
            <a:off x="116535" y="5958874"/>
            <a:ext cx="1227430" cy="661452"/>
          </a:xfrm>
          <a:prstGeom prst="rect">
            <a:avLst/>
          </a:prstGeom>
        </p:spPr>
      </p:pic>
      <p:sp>
        <p:nvSpPr>
          <p:cNvPr id="2" name="TextBox 1"/>
          <p:cNvSpPr txBox="1"/>
          <p:nvPr/>
        </p:nvSpPr>
        <p:spPr>
          <a:xfrm>
            <a:off x="1697507" y="6344532"/>
            <a:ext cx="7086600" cy="369332"/>
          </a:xfrm>
          <a:prstGeom prst="rect">
            <a:avLst/>
          </a:prstGeom>
          <a:noFill/>
          <a:ln>
            <a:noFill/>
          </a:ln>
        </p:spPr>
        <p:txBody>
          <a:bodyPr wrap="square" rtlCol="0">
            <a:spAutoFit/>
          </a:bodyPr>
          <a:lstStyle/>
          <a:p>
            <a:pPr algn="r" fontAlgn="base">
              <a:spcBef>
                <a:spcPct val="0"/>
              </a:spcBef>
              <a:spcAft>
                <a:spcPct val="0"/>
              </a:spcAft>
            </a:pPr>
            <a:r>
              <a:rPr lang="en-US" b="1" dirty="0">
                <a:solidFill>
                  <a:srgbClr val="002060"/>
                </a:solidFill>
                <a:latin typeface="Garamond" panose="02020404030301010803" pitchFamily="18" charset="0"/>
              </a:rPr>
              <a:t>“Striving Toward a Healthier Community”</a:t>
            </a:r>
          </a:p>
        </p:txBody>
      </p:sp>
      <p:cxnSp>
        <p:nvCxnSpPr>
          <p:cNvPr id="4" name="Straight Connector 3"/>
          <p:cNvCxnSpPr/>
          <p:nvPr/>
        </p:nvCxnSpPr>
        <p:spPr>
          <a:xfrm>
            <a:off x="4114800" y="6289600"/>
            <a:ext cx="50292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23EB3B0-5BBA-4BBD-B5DE-397AC714BC51}"/>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8008" t="26364" r="11008" b="29994"/>
          <a:stretch/>
        </p:blipFill>
        <p:spPr>
          <a:xfrm>
            <a:off x="116535" y="5958874"/>
            <a:ext cx="1227430" cy="661452"/>
          </a:xfrm>
          <a:prstGeom prst="rect">
            <a:avLst/>
          </a:prstGeom>
        </p:spPr>
      </p:pic>
      <p:sp>
        <p:nvSpPr>
          <p:cNvPr id="9" name="TextBox 8"/>
          <p:cNvSpPr txBox="1"/>
          <p:nvPr userDrawn="1"/>
        </p:nvSpPr>
        <p:spPr>
          <a:xfrm>
            <a:off x="1697507" y="6344532"/>
            <a:ext cx="7086600" cy="369332"/>
          </a:xfrm>
          <a:prstGeom prst="rect">
            <a:avLst/>
          </a:prstGeom>
          <a:noFill/>
          <a:ln>
            <a:noFill/>
          </a:ln>
        </p:spPr>
        <p:txBody>
          <a:bodyPr wrap="square" rtlCol="0">
            <a:spAutoFit/>
          </a:bodyPr>
          <a:lstStyle/>
          <a:p>
            <a:pPr algn="r" fontAlgn="base">
              <a:spcBef>
                <a:spcPct val="0"/>
              </a:spcBef>
              <a:spcAft>
                <a:spcPct val="0"/>
              </a:spcAft>
            </a:pPr>
            <a:r>
              <a:rPr lang="en-US" b="1" dirty="0">
                <a:solidFill>
                  <a:srgbClr val="002060"/>
                </a:solidFill>
                <a:latin typeface="Garamond" panose="02020404030301010803" pitchFamily="18" charset="0"/>
              </a:rPr>
              <a:t>“Striving Toward a Healthier Community”</a:t>
            </a:r>
          </a:p>
        </p:txBody>
      </p:sp>
      <p:cxnSp>
        <p:nvCxnSpPr>
          <p:cNvPr id="10" name="Straight Connector 9"/>
          <p:cNvCxnSpPr/>
          <p:nvPr userDrawn="1"/>
        </p:nvCxnSpPr>
        <p:spPr>
          <a:xfrm>
            <a:off x="4114800" y="6289600"/>
            <a:ext cx="50292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83192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ftr="0"/>
  <p:txStyles>
    <p:titleStyle>
      <a:lvl1pPr algn="ctr" rtl="0" eaLnBrk="1" fontAlgn="base" hangingPunct="1">
        <a:spcBef>
          <a:spcPct val="0"/>
        </a:spcBef>
        <a:spcAft>
          <a:spcPct val="0"/>
        </a:spcAft>
        <a:defRPr sz="4400">
          <a:solidFill>
            <a:schemeClr val="tx2"/>
          </a:solidFill>
          <a:latin typeface="Garamond" panose="02020404030301010803" pitchFamily="18" charset="0"/>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lr>
          <a:srgbClr val="002060"/>
        </a:buClr>
        <a:buChar char="•"/>
        <a:defRPr sz="3200">
          <a:solidFill>
            <a:schemeClr val="tx1"/>
          </a:solidFill>
          <a:latin typeface="Garamond" panose="02020404030301010803" pitchFamily="18" charset="0"/>
          <a:ea typeface="+mn-ea"/>
          <a:cs typeface="+mn-cs"/>
        </a:defRPr>
      </a:lvl1pPr>
      <a:lvl2pPr marL="742950" indent="-285750" algn="l" rtl="0" eaLnBrk="1" fontAlgn="base" hangingPunct="1">
        <a:spcBef>
          <a:spcPct val="20000"/>
        </a:spcBef>
        <a:spcAft>
          <a:spcPct val="0"/>
        </a:spcAft>
        <a:buClr>
          <a:srgbClr val="002060"/>
        </a:buClr>
        <a:buChar char="–"/>
        <a:defRPr sz="2800">
          <a:solidFill>
            <a:schemeClr val="tx1"/>
          </a:solidFill>
          <a:latin typeface="Garamond" panose="02020404030301010803" pitchFamily="18" charset="0"/>
        </a:defRPr>
      </a:lvl2pPr>
      <a:lvl3pPr marL="1143000" indent="-228600" algn="l" rtl="0" eaLnBrk="1" fontAlgn="base" hangingPunct="1">
        <a:spcBef>
          <a:spcPct val="20000"/>
        </a:spcBef>
        <a:spcAft>
          <a:spcPct val="0"/>
        </a:spcAft>
        <a:buClr>
          <a:srgbClr val="002060"/>
        </a:buClr>
        <a:buChar char="•"/>
        <a:defRPr sz="2400">
          <a:solidFill>
            <a:schemeClr val="tx1"/>
          </a:solidFill>
          <a:latin typeface="Garamond" panose="02020404030301010803" pitchFamily="18" charset="0"/>
        </a:defRPr>
      </a:lvl3pPr>
      <a:lvl4pPr marL="1600200" indent="-228600" algn="l" rtl="0" eaLnBrk="1" fontAlgn="base" hangingPunct="1">
        <a:spcBef>
          <a:spcPct val="20000"/>
        </a:spcBef>
        <a:spcAft>
          <a:spcPct val="0"/>
        </a:spcAft>
        <a:buClr>
          <a:srgbClr val="002060"/>
        </a:buClr>
        <a:buChar char="–"/>
        <a:defRPr sz="2000">
          <a:solidFill>
            <a:schemeClr val="tx1"/>
          </a:solidFill>
          <a:latin typeface="Garamond" panose="02020404030301010803" pitchFamily="18" charset="0"/>
        </a:defRPr>
      </a:lvl4pPr>
      <a:lvl5pPr marL="2057400" indent="-228600" algn="l" rtl="0" eaLnBrk="1" fontAlgn="base" hangingPunct="1">
        <a:spcBef>
          <a:spcPct val="20000"/>
        </a:spcBef>
        <a:spcAft>
          <a:spcPct val="0"/>
        </a:spcAft>
        <a:buClr>
          <a:srgbClr val="002060"/>
        </a:buClr>
        <a:buChar char="»"/>
        <a:defRPr sz="2000">
          <a:solidFill>
            <a:schemeClr val="tx1"/>
          </a:solidFill>
          <a:latin typeface="Garamond" panose="02020404030301010803" pitchFamily="18" charset="0"/>
        </a:defRPr>
      </a:lvl5pPr>
      <a:lvl6pPr marL="2514600" indent="-228600" algn="l" rtl="0" eaLnBrk="1" fontAlgn="base" hangingPunct="1">
        <a:spcBef>
          <a:spcPct val="20000"/>
        </a:spcBef>
        <a:spcAft>
          <a:spcPct val="0"/>
        </a:spcAft>
        <a:buClr>
          <a:schemeClr val="folHlink"/>
        </a:buClr>
        <a:buChar char="»"/>
        <a:defRPr sz="2000">
          <a:solidFill>
            <a:schemeClr val="tx1"/>
          </a:solidFill>
          <a:latin typeface="+mn-lt"/>
        </a:defRPr>
      </a:lvl6pPr>
      <a:lvl7pPr marL="2971800" indent="-228600" algn="l" rtl="0" eaLnBrk="1" fontAlgn="base" hangingPunct="1">
        <a:spcBef>
          <a:spcPct val="20000"/>
        </a:spcBef>
        <a:spcAft>
          <a:spcPct val="0"/>
        </a:spcAft>
        <a:buClr>
          <a:schemeClr val="folHlink"/>
        </a:buClr>
        <a:buChar char="»"/>
        <a:defRPr sz="2000">
          <a:solidFill>
            <a:schemeClr val="tx1"/>
          </a:solidFill>
          <a:latin typeface="+mn-lt"/>
        </a:defRPr>
      </a:lvl7pPr>
      <a:lvl8pPr marL="3429000" indent="-228600" algn="l" rtl="0" eaLnBrk="1" fontAlgn="base" hangingPunct="1">
        <a:spcBef>
          <a:spcPct val="20000"/>
        </a:spcBef>
        <a:spcAft>
          <a:spcPct val="0"/>
        </a:spcAft>
        <a:buClr>
          <a:schemeClr val="folHlink"/>
        </a:buClr>
        <a:buChar char="»"/>
        <a:defRPr sz="2000">
          <a:solidFill>
            <a:schemeClr val="tx1"/>
          </a:solidFill>
          <a:latin typeface="+mn-lt"/>
        </a:defRPr>
      </a:lvl8pPr>
      <a:lvl9pPr marL="3886200" indent="-228600" algn="l" rtl="0" eaLnBrk="1" fontAlgn="base" hangingPunct="1">
        <a:spcBef>
          <a:spcPct val="20000"/>
        </a:spcBef>
        <a:spcAft>
          <a:spcPct val="0"/>
        </a:spcAft>
        <a:buClr>
          <a:schemeClr val="folHlink"/>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mailto:myersc@starkhealth.or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35955" y="2857500"/>
            <a:ext cx="7379445" cy="1143000"/>
          </a:xfrm>
        </p:spPr>
        <p:txBody>
          <a:bodyPr/>
          <a:lstStyle/>
          <a:p>
            <a:r>
              <a:rPr lang="en-US" sz="4000" dirty="0">
                <a:latin typeface="+mj-lt"/>
              </a:rPr>
              <a:t>Public Health</a:t>
            </a:r>
            <a:br>
              <a:rPr lang="en-US" sz="4000" dirty="0">
                <a:latin typeface="+mj-lt"/>
              </a:rPr>
            </a:br>
            <a:r>
              <a:rPr lang="en-US" sz="4000" dirty="0">
                <a:latin typeface="+mj-lt"/>
              </a:rPr>
              <a:t>Nuisance Complaints</a:t>
            </a:r>
          </a:p>
        </p:txBody>
      </p:sp>
      <p:sp>
        <p:nvSpPr>
          <p:cNvPr id="4" name="Rectangle 3">
            <a:extLst>
              <a:ext uri="{FF2B5EF4-FFF2-40B4-BE49-F238E27FC236}">
                <a16:creationId xmlns:a16="http://schemas.microsoft.com/office/drawing/2014/main" id="{7691B2AA-7381-4C4D-8B01-DD8D4FE4F1AF}"/>
              </a:ext>
            </a:extLst>
          </p:cNvPr>
          <p:cNvSpPr/>
          <p:nvPr/>
        </p:nvSpPr>
        <p:spPr>
          <a:xfrm>
            <a:off x="7620000" y="5867400"/>
            <a:ext cx="761999" cy="258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50D29370-DA90-43EB-924A-12C4BBF2CF02}"/>
              </a:ext>
            </a:extLst>
          </p:cNvPr>
          <p:cNvSpPr txBox="1">
            <a:spLocks/>
          </p:cNvSpPr>
          <p:nvPr/>
        </p:nvSpPr>
        <p:spPr bwMode="auto">
          <a:xfrm>
            <a:off x="1295400" y="4876800"/>
            <a:ext cx="7620000" cy="12899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Garamond" panose="02020404030301010803" pitchFamily="18" charset="0"/>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sz="2400" kern="0" dirty="0">
                <a:solidFill>
                  <a:srgbClr val="002A5C"/>
                </a:solidFill>
                <a:latin typeface="+mn-lt"/>
              </a:rPr>
              <a:t>Courtney Myers, MPH, REHS</a:t>
            </a:r>
          </a:p>
          <a:p>
            <a:pPr algn="r"/>
            <a:r>
              <a:rPr lang="en-US" sz="2000" kern="0" dirty="0">
                <a:solidFill>
                  <a:srgbClr val="002A5C"/>
                </a:solidFill>
                <a:latin typeface="+mn-lt"/>
              </a:rPr>
              <a:t>Unit Manager</a:t>
            </a:r>
          </a:p>
        </p:txBody>
      </p:sp>
      <p:pic>
        <p:nvPicPr>
          <p:cNvPr id="8" name="Picture 7">
            <a:extLst>
              <a:ext uri="{FF2B5EF4-FFF2-40B4-BE49-F238E27FC236}">
                <a16:creationId xmlns:a16="http://schemas.microsoft.com/office/drawing/2014/main" id="{C8C928D5-7373-0087-ACDE-68DB8DDE7B6C}"/>
              </a:ext>
            </a:extLst>
          </p:cNvPr>
          <p:cNvPicPr>
            <a:picLocks noChangeAspect="1"/>
          </p:cNvPicPr>
          <p:nvPr/>
        </p:nvPicPr>
        <p:blipFill>
          <a:blip r:embed="rId3"/>
          <a:stretch>
            <a:fillRect/>
          </a:stretch>
        </p:blipFill>
        <p:spPr>
          <a:xfrm>
            <a:off x="3198475" y="711309"/>
            <a:ext cx="4363393" cy="1442344"/>
          </a:xfrm>
          <a:prstGeom prst="rect">
            <a:avLst/>
          </a:prstGeom>
        </p:spPr>
      </p:pic>
      <p:sp>
        <p:nvSpPr>
          <p:cNvPr id="9" name="Rectangle 8">
            <a:extLst>
              <a:ext uri="{FF2B5EF4-FFF2-40B4-BE49-F238E27FC236}">
                <a16:creationId xmlns:a16="http://schemas.microsoft.com/office/drawing/2014/main" id="{56C2572A-8021-0898-BB7D-AFE2EBFC88F3}"/>
              </a:ext>
            </a:extLst>
          </p:cNvPr>
          <p:cNvSpPr/>
          <p:nvPr/>
        </p:nvSpPr>
        <p:spPr>
          <a:xfrm>
            <a:off x="76200" y="5638800"/>
            <a:ext cx="1295400" cy="1066800"/>
          </a:xfrm>
          <a:prstGeom prst="rect">
            <a:avLst/>
          </a:prstGeom>
          <a:solidFill>
            <a:srgbClr val="002A5C"/>
          </a:solidFill>
          <a:ln>
            <a:solidFill>
              <a:srgbClr val="002A5C"/>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4604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6746B-5F06-7B49-86F3-C46471DD16E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DA56074-2471-2DE0-1D5E-F6F9ED11D505}"/>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
        <p:nvSpPr>
          <p:cNvPr id="7" name="TextBox 6">
            <a:extLst>
              <a:ext uri="{FF2B5EF4-FFF2-40B4-BE49-F238E27FC236}">
                <a16:creationId xmlns:a16="http://schemas.microsoft.com/office/drawing/2014/main" id="{6B6415A5-58A7-2134-1416-4C4B6A550A01}"/>
              </a:ext>
            </a:extLst>
          </p:cNvPr>
          <p:cNvSpPr txBox="1"/>
          <p:nvPr/>
        </p:nvSpPr>
        <p:spPr>
          <a:xfrm>
            <a:off x="3616110" y="5642344"/>
            <a:ext cx="3352800" cy="369332"/>
          </a:xfrm>
          <a:prstGeom prst="rect">
            <a:avLst/>
          </a:prstGeom>
          <a:noFill/>
        </p:spPr>
        <p:txBody>
          <a:bodyPr wrap="square" rtlCol="0">
            <a:spAutoFit/>
          </a:bodyPr>
          <a:lstStyle/>
          <a:p>
            <a:pPr algn="ctr"/>
            <a:r>
              <a:rPr lang="en-US" dirty="0"/>
              <a:t>Raccoon Entering Home</a:t>
            </a:r>
          </a:p>
        </p:txBody>
      </p:sp>
      <p:sp>
        <p:nvSpPr>
          <p:cNvPr id="4" name="TextBox 3">
            <a:extLst>
              <a:ext uri="{FF2B5EF4-FFF2-40B4-BE49-F238E27FC236}">
                <a16:creationId xmlns:a16="http://schemas.microsoft.com/office/drawing/2014/main" id="{F73D302C-C091-15C5-7AE9-0759FE9D6F8D}"/>
              </a:ext>
            </a:extLst>
          </p:cNvPr>
          <p:cNvSpPr txBox="1"/>
          <p:nvPr/>
        </p:nvSpPr>
        <p:spPr>
          <a:xfrm>
            <a:off x="2320710" y="457200"/>
            <a:ext cx="5943600" cy="523220"/>
          </a:xfrm>
          <a:prstGeom prst="rect">
            <a:avLst/>
          </a:prstGeom>
          <a:noFill/>
        </p:spPr>
        <p:txBody>
          <a:bodyPr wrap="square" rtlCol="0">
            <a:spAutoFit/>
          </a:bodyPr>
          <a:lstStyle/>
          <a:p>
            <a:pPr algn="ctr"/>
            <a:r>
              <a:rPr lang="en-US" sz="2800" dirty="0">
                <a:solidFill>
                  <a:srgbClr val="002A5C"/>
                </a:solidFill>
                <a:latin typeface="+mj-lt"/>
              </a:rPr>
              <a:t>Disease Carrying Vectors</a:t>
            </a:r>
          </a:p>
        </p:txBody>
      </p:sp>
      <p:pic>
        <p:nvPicPr>
          <p:cNvPr id="1026" name="Picture 2" descr="Mother raccoon chewed through a California home's roof to get back to her  babies">
            <a:extLst>
              <a:ext uri="{FF2B5EF4-FFF2-40B4-BE49-F238E27FC236}">
                <a16:creationId xmlns:a16="http://schemas.microsoft.com/office/drawing/2014/main" id="{BCF888F4-6B2C-C466-A488-5F05D96EF9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1030990"/>
            <a:ext cx="5943600" cy="448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1383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94C54-EE51-A60F-DC24-6E82CC2107B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B346D2C-2DE0-08F1-5B16-3D3E405D0D6F}"/>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pic>
        <p:nvPicPr>
          <p:cNvPr id="6" name="Picture 5">
            <a:extLst>
              <a:ext uri="{FF2B5EF4-FFF2-40B4-BE49-F238E27FC236}">
                <a16:creationId xmlns:a16="http://schemas.microsoft.com/office/drawing/2014/main" id="{F2EADD30-B125-F683-5D41-19D16E77F6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1608" b="24410"/>
          <a:stretch/>
        </p:blipFill>
        <p:spPr>
          <a:xfrm>
            <a:off x="2667000" y="1676400"/>
            <a:ext cx="5777882" cy="3210347"/>
          </a:xfrm>
          <a:prstGeom prst="rect">
            <a:avLst/>
          </a:prstGeom>
        </p:spPr>
      </p:pic>
      <p:sp>
        <p:nvSpPr>
          <p:cNvPr id="8" name="TextBox 7">
            <a:extLst>
              <a:ext uri="{FF2B5EF4-FFF2-40B4-BE49-F238E27FC236}">
                <a16:creationId xmlns:a16="http://schemas.microsoft.com/office/drawing/2014/main" id="{D2E0CD09-2EDC-F4A9-071A-D25FE0D46AEB}"/>
              </a:ext>
            </a:extLst>
          </p:cNvPr>
          <p:cNvSpPr txBox="1"/>
          <p:nvPr/>
        </p:nvSpPr>
        <p:spPr>
          <a:xfrm>
            <a:off x="4800600" y="5179381"/>
            <a:ext cx="1918317" cy="369332"/>
          </a:xfrm>
          <a:prstGeom prst="rect">
            <a:avLst/>
          </a:prstGeom>
          <a:noFill/>
        </p:spPr>
        <p:txBody>
          <a:bodyPr wrap="square" rtlCol="0">
            <a:spAutoFit/>
          </a:bodyPr>
          <a:lstStyle/>
          <a:p>
            <a:r>
              <a:rPr lang="en-US" dirty="0"/>
              <a:t>Cochroaches</a:t>
            </a:r>
          </a:p>
        </p:txBody>
      </p:sp>
      <p:sp>
        <p:nvSpPr>
          <p:cNvPr id="4" name="TextBox 3">
            <a:extLst>
              <a:ext uri="{FF2B5EF4-FFF2-40B4-BE49-F238E27FC236}">
                <a16:creationId xmlns:a16="http://schemas.microsoft.com/office/drawing/2014/main" id="{B419A50D-27C3-3502-C059-7A59D9180D97}"/>
              </a:ext>
            </a:extLst>
          </p:cNvPr>
          <p:cNvSpPr txBox="1"/>
          <p:nvPr/>
        </p:nvSpPr>
        <p:spPr>
          <a:xfrm>
            <a:off x="2320710" y="457200"/>
            <a:ext cx="5943600" cy="584775"/>
          </a:xfrm>
          <a:prstGeom prst="rect">
            <a:avLst/>
          </a:prstGeom>
          <a:noFill/>
        </p:spPr>
        <p:txBody>
          <a:bodyPr wrap="square" rtlCol="0">
            <a:spAutoFit/>
          </a:bodyPr>
          <a:lstStyle/>
          <a:p>
            <a:pPr algn="ctr"/>
            <a:r>
              <a:rPr lang="en-US" sz="3200" dirty="0">
                <a:solidFill>
                  <a:srgbClr val="002A5C"/>
                </a:solidFill>
                <a:latin typeface="+mj-lt"/>
              </a:rPr>
              <a:t>Disease-Carrying Vectors</a:t>
            </a:r>
          </a:p>
        </p:txBody>
      </p:sp>
    </p:spTree>
    <p:extLst>
      <p:ext uri="{BB962C8B-B14F-4D97-AF65-F5344CB8AC3E}">
        <p14:creationId xmlns:p14="http://schemas.microsoft.com/office/powerpoint/2010/main" val="3776469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E5DDB-31C9-8682-1C31-359138A52FFB}"/>
              </a:ext>
            </a:extLst>
          </p:cNvPr>
          <p:cNvSpPr>
            <a:spLocks noGrp="1"/>
          </p:cNvSpPr>
          <p:nvPr>
            <p:ph type="title"/>
          </p:nvPr>
        </p:nvSpPr>
        <p:spPr/>
        <p:txBody>
          <a:bodyPr/>
          <a:lstStyle/>
          <a:p>
            <a:r>
              <a:rPr lang="en-US" sz="3600" dirty="0">
                <a:solidFill>
                  <a:srgbClr val="002A5C"/>
                </a:solidFill>
                <a:latin typeface="+mj-lt"/>
              </a:rPr>
              <a:t>Open Dumping</a:t>
            </a:r>
          </a:p>
        </p:txBody>
      </p:sp>
      <p:pic>
        <p:nvPicPr>
          <p:cNvPr id="4" name="Picture 3">
            <a:extLst>
              <a:ext uri="{FF2B5EF4-FFF2-40B4-BE49-F238E27FC236}">
                <a16:creationId xmlns:a16="http://schemas.microsoft.com/office/drawing/2014/main" id="{BE109F49-A9BB-30A5-F11D-EDEF220DD3E3}"/>
              </a:ext>
            </a:extLst>
          </p:cNvPr>
          <p:cNvPicPr>
            <a:picLocks noChangeAspect="1"/>
          </p:cNvPicPr>
          <p:nvPr/>
        </p:nvPicPr>
        <p:blipFill>
          <a:blip r:embed="rId3"/>
          <a:stretch>
            <a:fillRect/>
          </a:stretch>
        </p:blipFill>
        <p:spPr>
          <a:xfrm>
            <a:off x="381000" y="381000"/>
            <a:ext cx="524301" cy="5261304"/>
          </a:xfrm>
          <a:prstGeom prst="rect">
            <a:avLst/>
          </a:prstGeom>
        </p:spPr>
      </p:pic>
      <p:pic>
        <p:nvPicPr>
          <p:cNvPr id="8" name="Picture 7">
            <a:extLst>
              <a:ext uri="{FF2B5EF4-FFF2-40B4-BE49-F238E27FC236}">
                <a16:creationId xmlns:a16="http://schemas.microsoft.com/office/drawing/2014/main" id="{5844229B-290A-6A68-F561-1BB539218254}"/>
              </a:ext>
            </a:extLst>
          </p:cNvPr>
          <p:cNvPicPr>
            <a:picLocks noChangeAspect="1"/>
          </p:cNvPicPr>
          <p:nvPr/>
        </p:nvPicPr>
        <p:blipFill>
          <a:blip r:embed="rId4"/>
          <a:stretch>
            <a:fillRect/>
          </a:stretch>
        </p:blipFill>
        <p:spPr>
          <a:xfrm>
            <a:off x="1945358" y="1153613"/>
            <a:ext cx="6741442" cy="4972550"/>
          </a:xfrm>
          <a:prstGeom prst="rect">
            <a:avLst/>
          </a:prstGeom>
        </p:spPr>
      </p:pic>
    </p:spTree>
    <p:extLst>
      <p:ext uri="{BB962C8B-B14F-4D97-AF65-F5344CB8AC3E}">
        <p14:creationId xmlns:p14="http://schemas.microsoft.com/office/powerpoint/2010/main" val="30052058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
        <p:nvSpPr>
          <p:cNvPr id="5" name="TextBox 4">
            <a:extLst>
              <a:ext uri="{FF2B5EF4-FFF2-40B4-BE49-F238E27FC236}">
                <a16:creationId xmlns:a16="http://schemas.microsoft.com/office/drawing/2014/main" id="{456C00CF-03C7-4DD5-9C28-43B1D554C4C0}"/>
              </a:ext>
            </a:extLst>
          </p:cNvPr>
          <p:cNvSpPr txBox="1"/>
          <p:nvPr/>
        </p:nvSpPr>
        <p:spPr>
          <a:xfrm>
            <a:off x="1866900" y="457200"/>
            <a:ext cx="7162800" cy="523220"/>
          </a:xfrm>
          <a:prstGeom prst="rect">
            <a:avLst/>
          </a:prstGeom>
          <a:noFill/>
        </p:spPr>
        <p:txBody>
          <a:bodyPr wrap="square" rtlCol="0">
            <a:spAutoFit/>
          </a:bodyPr>
          <a:lstStyle/>
          <a:p>
            <a:r>
              <a:rPr lang="en-US" sz="2800" dirty="0">
                <a:solidFill>
                  <a:srgbClr val="002A5C"/>
                </a:solidFill>
                <a:latin typeface="+mj-lt"/>
              </a:rPr>
              <a:t>IMPROPER HANDLING OF SCRAP TIRES</a:t>
            </a:r>
          </a:p>
        </p:txBody>
      </p:sp>
      <p:sp>
        <p:nvSpPr>
          <p:cNvPr id="6" name="TextBox 5">
            <a:extLst>
              <a:ext uri="{FF2B5EF4-FFF2-40B4-BE49-F238E27FC236}">
                <a16:creationId xmlns:a16="http://schemas.microsoft.com/office/drawing/2014/main" id="{914DE022-9349-4E4C-AA3A-9D03BF42AF5B}"/>
              </a:ext>
            </a:extLst>
          </p:cNvPr>
          <p:cNvSpPr txBox="1"/>
          <p:nvPr/>
        </p:nvSpPr>
        <p:spPr>
          <a:xfrm>
            <a:off x="2590800" y="5257800"/>
            <a:ext cx="5715000" cy="369332"/>
          </a:xfrm>
          <a:prstGeom prst="rect">
            <a:avLst/>
          </a:prstGeom>
          <a:noFill/>
        </p:spPr>
        <p:txBody>
          <a:bodyPr wrap="square" rtlCol="0">
            <a:spAutoFit/>
          </a:bodyPr>
          <a:lstStyle/>
          <a:p>
            <a:r>
              <a:rPr lang="en-US" dirty="0"/>
              <a:t>Scrap tires that are not properly tarped or stored.</a:t>
            </a:r>
          </a:p>
        </p:txBody>
      </p:sp>
      <p:pic>
        <p:nvPicPr>
          <p:cNvPr id="11" name="Picture 10">
            <a:extLst>
              <a:ext uri="{FF2B5EF4-FFF2-40B4-BE49-F238E27FC236}">
                <a16:creationId xmlns:a16="http://schemas.microsoft.com/office/drawing/2014/main" id="{7ADB9015-F790-4677-9F4A-ECEDD3B87C7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rcRect r="22249" b="23618"/>
          <a:stretch/>
        </p:blipFill>
        <p:spPr>
          <a:xfrm>
            <a:off x="2370858" y="1600200"/>
            <a:ext cx="5929501" cy="3276600"/>
          </a:xfrm>
          <a:prstGeom prst="rect">
            <a:avLst/>
          </a:prstGeom>
        </p:spPr>
      </p:pic>
    </p:spTree>
    <p:extLst>
      <p:ext uri="{BB962C8B-B14F-4D97-AF65-F5344CB8AC3E}">
        <p14:creationId xmlns:p14="http://schemas.microsoft.com/office/powerpoint/2010/main" val="21117995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a:ln w="9525" cmpd="sng">
                  <a:solidFill>
                    <a:schemeClr val="accent1"/>
                  </a:solidFill>
                  <a:prstDash val="solid"/>
                </a:ln>
                <a:solidFill>
                  <a:srgbClr val="70AD47">
                    <a:tint val="1000"/>
                  </a:srgbClr>
                </a:solidFill>
                <a:effectLst>
                  <a:glow rad="38100">
                    <a:schemeClr val="accent1">
                      <a:alpha val="40000"/>
                    </a:schemeClr>
                  </a:glow>
                </a:effectLst>
              </a:rPr>
              <a:t>PUBLIC HEALTH NUISANCE</a:t>
            </a:r>
            <a:endPar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4" name="Picture 3">
            <a:extLst>
              <a:ext uri="{FF2B5EF4-FFF2-40B4-BE49-F238E27FC236}">
                <a16:creationId xmlns:a16="http://schemas.microsoft.com/office/drawing/2014/main" id="{86E5E84D-A0D4-46F9-ABEB-B8F9EDD73613}"/>
              </a:ext>
            </a:extLst>
          </p:cNvPr>
          <p:cNvPicPr>
            <a:picLocks noChangeAspect="1"/>
          </p:cNvPicPr>
          <p:nvPr/>
        </p:nvPicPr>
        <p:blipFill>
          <a:blip r:embed="rId3"/>
          <a:stretch>
            <a:fillRect/>
          </a:stretch>
        </p:blipFill>
        <p:spPr>
          <a:xfrm>
            <a:off x="1523999" y="1147011"/>
            <a:ext cx="7394009" cy="4724400"/>
          </a:xfrm>
          <a:prstGeom prst="rect">
            <a:avLst/>
          </a:prstGeom>
        </p:spPr>
      </p:pic>
      <p:sp>
        <p:nvSpPr>
          <p:cNvPr id="5" name="Rectangle 4">
            <a:extLst>
              <a:ext uri="{FF2B5EF4-FFF2-40B4-BE49-F238E27FC236}">
                <a16:creationId xmlns:a16="http://schemas.microsoft.com/office/drawing/2014/main" id="{7327DE61-B282-736F-825A-F8D759F28345}"/>
              </a:ext>
            </a:extLst>
          </p:cNvPr>
          <p:cNvSpPr/>
          <p:nvPr/>
        </p:nvSpPr>
        <p:spPr>
          <a:xfrm>
            <a:off x="6324600" y="1447800"/>
            <a:ext cx="1828800" cy="762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7" name="TextBox 6">
            <a:extLst>
              <a:ext uri="{FF2B5EF4-FFF2-40B4-BE49-F238E27FC236}">
                <a16:creationId xmlns:a16="http://schemas.microsoft.com/office/drawing/2014/main" id="{083E9F7A-CA7A-A988-5A14-1C64212009E5}"/>
              </a:ext>
            </a:extLst>
          </p:cNvPr>
          <p:cNvSpPr txBox="1"/>
          <p:nvPr/>
        </p:nvSpPr>
        <p:spPr>
          <a:xfrm>
            <a:off x="4230404" y="367919"/>
            <a:ext cx="1981200" cy="646331"/>
          </a:xfrm>
          <a:prstGeom prst="rect">
            <a:avLst/>
          </a:prstGeom>
          <a:noFill/>
        </p:spPr>
        <p:txBody>
          <a:bodyPr wrap="square" rtlCol="0">
            <a:spAutoFit/>
          </a:bodyPr>
          <a:lstStyle/>
          <a:p>
            <a:pPr algn="ctr"/>
            <a:r>
              <a:rPr lang="en-US" sz="3600" dirty="0">
                <a:solidFill>
                  <a:srgbClr val="002A5C"/>
                </a:solidFill>
                <a:latin typeface="+mj-lt"/>
              </a:rPr>
              <a:t>Sewage</a:t>
            </a:r>
          </a:p>
        </p:txBody>
      </p:sp>
    </p:spTree>
    <p:extLst>
      <p:ext uri="{BB962C8B-B14F-4D97-AF65-F5344CB8AC3E}">
        <p14:creationId xmlns:p14="http://schemas.microsoft.com/office/powerpoint/2010/main" val="2231673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E831F-3C67-F5C7-0621-16AFB9624DFD}"/>
              </a:ext>
            </a:extLst>
          </p:cNvPr>
          <p:cNvSpPr>
            <a:spLocks noGrp="1"/>
          </p:cNvSpPr>
          <p:nvPr>
            <p:ph type="title"/>
          </p:nvPr>
        </p:nvSpPr>
        <p:spPr/>
        <p:txBody>
          <a:bodyPr/>
          <a:lstStyle/>
          <a:p>
            <a:r>
              <a:rPr lang="en-US" sz="3200" dirty="0">
                <a:solidFill>
                  <a:srgbClr val="002A5C"/>
                </a:solidFill>
                <a:latin typeface="+mj-lt"/>
              </a:rPr>
              <a:t>Indoor Smoking and Vaping </a:t>
            </a:r>
            <a:br>
              <a:rPr lang="en-US" sz="3200" dirty="0">
                <a:solidFill>
                  <a:srgbClr val="002A5C"/>
                </a:solidFill>
                <a:latin typeface="+mj-lt"/>
              </a:rPr>
            </a:br>
            <a:r>
              <a:rPr lang="en-US" sz="3200" dirty="0">
                <a:solidFill>
                  <a:srgbClr val="002A5C"/>
                </a:solidFill>
                <a:latin typeface="+mj-lt"/>
              </a:rPr>
              <a:t>at Workplaces</a:t>
            </a:r>
          </a:p>
        </p:txBody>
      </p:sp>
      <p:pic>
        <p:nvPicPr>
          <p:cNvPr id="4" name="Picture 3">
            <a:extLst>
              <a:ext uri="{FF2B5EF4-FFF2-40B4-BE49-F238E27FC236}">
                <a16:creationId xmlns:a16="http://schemas.microsoft.com/office/drawing/2014/main" id="{C64E2680-47FE-8372-7DDA-7983DA5D9BB3}"/>
              </a:ext>
            </a:extLst>
          </p:cNvPr>
          <p:cNvPicPr>
            <a:picLocks noChangeAspect="1"/>
          </p:cNvPicPr>
          <p:nvPr/>
        </p:nvPicPr>
        <p:blipFill>
          <a:blip r:embed="rId3"/>
          <a:stretch>
            <a:fillRect/>
          </a:stretch>
        </p:blipFill>
        <p:spPr>
          <a:xfrm>
            <a:off x="2057400" y="2209800"/>
            <a:ext cx="6172200" cy="3245382"/>
          </a:xfrm>
          <a:prstGeom prst="rect">
            <a:avLst/>
          </a:prstGeom>
        </p:spPr>
      </p:pic>
      <p:sp>
        <p:nvSpPr>
          <p:cNvPr id="3" name="Rectangle 2">
            <a:extLst>
              <a:ext uri="{FF2B5EF4-FFF2-40B4-BE49-F238E27FC236}">
                <a16:creationId xmlns:a16="http://schemas.microsoft.com/office/drawing/2014/main" id="{76924DB2-6517-92A4-0317-FD3403D2ACAD}"/>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Tree>
    <p:extLst>
      <p:ext uri="{BB962C8B-B14F-4D97-AF65-F5344CB8AC3E}">
        <p14:creationId xmlns:p14="http://schemas.microsoft.com/office/powerpoint/2010/main" val="32601249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F392A-F6A5-A47C-DF00-DBD18A74D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0026D-E8A7-B73D-8280-D33DDA42743B}"/>
              </a:ext>
            </a:extLst>
          </p:cNvPr>
          <p:cNvSpPr>
            <a:spLocks noGrp="1"/>
          </p:cNvSpPr>
          <p:nvPr>
            <p:ph type="title"/>
          </p:nvPr>
        </p:nvSpPr>
        <p:spPr/>
        <p:txBody>
          <a:bodyPr/>
          <a:lstStyle/>
          <a:p>
            <a:r>
              <a:rPr lang="en-US" sz="3200" dirty="0">
                <a:solidFill>
                  <a:srgbClr val="002A5C"/>
                </a:solidFill>
                <a:latin typeface="+mn-lt"/>
              </a:rPr>
              <a:t>Licensed Facilities</a:t>
            </a:r>
          </a:p>
        </p:txBody>
      </p:sp>
      <p:pic>
        <p:nvPicPr>
          <p:cNvPr id="3" name="Picture 2">
            <a:extLst>
              <a:ext uri="{FF2B5EF4-FFF2-40B4-BE49-F238E27FC236}">
                <a16:creationId xmlns:a16="http://schemas.microsoft.com/office/drawing/2014/main" id="{2DAF3488-68B7-FEAC-FFE9-FB154D29226E}"/>
              </a:ext>
            </a:extLst>
          </p:cNvPr>
          <p:cNvPicPr>
            <a:picLocks noChangeAspect="1"/>
          </p:cNvPicPr>
          <p:nvPr/>
        </p:nvPicPr>
        <p:blipFill>
          <a:blip r:embed="rId3"/>
          <a:stretch>
            <a:fillRect/>
          </a:stretch>
        </p:blipFill>
        <p:spPr>
          <a:xfrm>
            <a:off x="1963272" y="1600200"/>
            <a:ext cx="3765176" cy="2133600"/>
          </a:xfrm>
          <a:prstGeom prst="rect">
            <a:avLst/>
          </a:prstGeom>
        </p:spPr>
      </p:pic>
      <p:pic>
        <p:nvPicPr>
          <p:cNvPr id="4" name="Picture 3">
            <a:extLst>
              <a:ext uri="{FF2B5EF4-FFF2-40B4-BE49-F238E27FC236}">
                <a16:creationId xmlns:a16="http://schemas.microsoft.com/office/drawing/2014/main" id="{3F4C4786-0715-FF5E-DEB5-87919CDCCEB8}"/>
              </a:ext>
            </a:extLst>
          </p:cNvPr>
          <p:cNvPicPr>
            <a:picLocks noChangeAspect="1"/>
          </p:cNvPicPr>
          <p:nvPr/>
        </p:nvPicPr>
        <p:blipFill>
          <a:blip r:embed="rId4"/>
          <a:stretch>
            <a:fillRect/>
          </a:stretch>
        </p:blipFill>
        <p:spPr>
          <a:xfrm>
            <a:off x="6118360" y="2019300"/>
            <a:ext cx="2568440" cy="3429000"/>
          </a:xfrm>
          <a:prstGeom prst="rect">
            <a:avLst/>
          </a:prstGeom>
        </p:spPr>
      </p:pic>
      <p:pic>
        <p:nvPicPr>
          <p:cNvPr id="5" name="Picture 4">
            <a:extLst>
              <a:ext uri="{FF2B5EF4-FFF2-40B4-BE49-F238E27FC236}">
                <a16:creationId xmlns:a16="http://schemas.microsoft.com/office/drawing/2014/main" id="{810845A0-C2BF-F324-83B0-E7267359BA9D}"/>
              </a:ext>
            </a:extLst>
          </p:cNvPr>
          <p:cNvPicPr>
            <a:picLocks noChangeAspect="1"/>
          </p:cNvPicPr>
          <p:nvPr/>
        </p:nvPicPr>
        <p:blipFill>
          <a:blip r:embed="rId5"/>
          <a:stretch>
            <a:fillRect/>
          </a:stretch>
        </p:blipFill>
        <p:spPr>
          <a:xfrm>
            <a:off x="2514600" y="3897111"/>
            <a:ext cx="2838450" cy="2145340"/>
          </a:xfrm>
          <a:prstGeom prst="rect">
            <a:avLst/>
          </a:prstGeom>
        </p:spPr>
      </p:pic>
      <p:sp>
        <p:nvSpPr>
          <p:cNvPr id="6" name="Rectangle 5">
            <a:extLst>
              <a:ext uri="{FF2B5EF4-FFF2-40B4-BE49-F238E27FC236}">
                <a16:creationId xmlns:a16="http://schemas.microsoft.com/office/drawing/2014/main" id="{FF40B8C8-D885-DDCB-91E7-CA58C6401474}"/>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Tree>
    <p:extLst>
      <p:ext uri="{BB962C8B-B14F-4D97-AF65-F5344CB8AC3E}">
        <p14:creationId xmlns:p14="http://schemas.microsoft.com/office/powerpoint/2010/main" val="29793635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D37F-2D10-1933-48D4-A6FA69F87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7D5A6-9891-D31A-101C-94652E5628DF}"/>
              </a:ext>
            </a:extLst>
          </p:cNvPr>
          <p:cNvSpPr>
            <a:spLocks noGrp="1"/>
          </p:cNvSpPr>
          <p:nvPr>
            <p:ph type="subTitle" idx="1"/>
          </p:nvPr>
        </p:nvSpPr>
        <p:spPr>
          <a:xfrm>
            <a:off x="2514600" y="3962400"/>
            <a:ext cx="5715000" cy="1143000"/>
          </a:xfrm>
        </p:spPr>
        <p:txBody>
          <a:bodyPr wrap="square" anchor="t">
            <a:noAutofit/>
          </a:bodyPr>
          <a:lstStyle/>
          <a:p>
            <a:pPr algn="ctr"/>
            <a:r>
              <a:rPr lang="en-US" sz="4400" i="1" dirty="0">
                <a:latin typeface="+mj-lt"/>
              </a:rPr>
              <a:t>Not all “eye sores” are public health nuisances.  </a:t>
            </a:r>
            <a:endParaRPr lang="en-US" sz="4400" dirty="0">
              <a:latin typeface="+mj-lt"/>
            </a:endParaRPr>
          </a:p>
        </p:txBody>
      </p:sp>
      <p:sp>
        <p:nvSpPr>
          <p:cNvPr id="7" name="Date Placeholder 2">
            <a:extLst>
              <a:ext uri="{FF2B5EF4-FFF2-40B4-BE49-F238E27FC236}">
                <a16:creationId xmlns:a16="http://schemas.microsoft.com/office/drawing/2014/main" id="{FDC81125-A40D-D677-BA55-99E8D8992F74}"/>
              </a:ext>
            </a:extLst>
          </p:cNvPr>
          <p:cNvSpPr>
            <a:spLocks noGrp="1"/>
          </p:cNvSpPr>
          <p:nvPr>
            <p:ph type="dt" sz="half" idx="12"/>
          </p:nvPr>
        </p:nvSpPr>
        <p:spPr>
          <a:xfrm>
            <a:off x="12700" y="6540500"/>
            <a:ext cx="1435100" cy="317500"/>
          </a:xfrm>
        </p:spPr>
        <p:txBody>
          <a:bodyPr/>
          <a:lstStyle/>
          <a:p>
            <a:pPr algn="ctr" fontAlgn="base">
              <a:spcBef>
                <a:spcPct val="0"/>
              </a:spcBef>
              <a:spcAft>
                <a:spcPts val="600"/>
              </a:spcAft>
            </a:pPr>
            <a:r>
              <a:rPr lang="en-US">
                <a:solidFill>
                  <a:srgbClr val="000000"/>
                </a:solidFill>
              </a:rPr>
              <a:t>DATE</a:t>
            </a:r>
          </a:p>
        </p:txBody>
      </p:sp>
    </p:spTree>
    <p:extLst>
      <p:ext uri="{BB962C8B-B14F-4D97-AF65-F5344CB8AC3E}">
        <p14:creationId xmlns:p14="http://schemas.microsoft.com/office/powerpoint/2010/main" val="317170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456C00CF-03C7-4DD5-9C28-43B1D554C4C0}"/>
              </a:ext>
            </a:extLst>
          </p:cNvPr>
          <p:cNvSpPr txBox="1"/>
          <p:nvPr/>
        </p:nvSpPr>
        <p:spPr>
          <a:xfrm>
            <a:off x="1752600" y="381000"/>
            <a:ext cx="7086600" cy="523220"/>
          </a:xfrm>
          <a:prstGeom prst="rect">
            <a:avLst/>
          </a:prstGeom>
          <a:noFill/>
        </p:spPr>
        <p:txBody>
          <a:bodyPr wrap="square" rtlCol="0">
            <a:spAutoFit/>
          </a:bodyPr>
          <a:lstStyle/>
          <a:p>
            <a:r>
              <a:rPr lang="en-US" sz="2800" dirty="0">
                <a:solidFill>
                  <a:srgbClr val="002A5C"/>
                </a:solidFill>
                <a:latin typeface="+mj-lt"/>
              </a:rPr>
              <a:t>HOARDING AND INTERIOR CONDITIONS</a:t>
            </a:r>
          </a:p>
        </p:txBody>
      </p:sp>
      <p:pic>
        <p:nvPicPr>
          <p:cNvPr id="4" name="Picture 3">
            <a:extLst>
              <a:ext uri="{FF2B5EF4-FFF2-40B4-BE49-F238E27FC236}">
                <a16:creationId xmlns:a16="http://schemas.microsoft.com/office/drawing/2014/main" id="{517AB939-2D6C-4B80-9543-BF563EF889B9}"/>
              </a:ext>
            </a:extLst>
          </p:cNvPr>
          <p:cNvPicPr>
            <a:picLocks noChangeAspect="1"/>
          </p:cNvPicPr>
          <p:nvPr/>
        </p:nvPicPr>
        <p:blipFill>
          <a:blip r:embed="rId3"/>
          <a:stretch>
            <a:fillRect/>
          </a:stretch>
        </p:blipFill>
        <p:spPr>
          <a:xfrm>
            <a:off x="3429000" y="1066800"/>
            <a:ext cx="3667292" cy="4887945"/>
          </a:xfrm>
          <a:prstGeom prst="rect">
            <a:avLst/>
          </a:prstGeom>
        </p:spPr>
      </p:pic>
    </p:spTree>
    <p:extLst>
      <p:ext uri="{BB962C8B-B14F-4D97-AF65-F5344CB8AC3E}">
        <p14:creationId xmlns:p14="http://schemas.microsoft.com/office/powerpoint/2010/main" val="27721688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456C00CF-03C7-4DD5-9C28-43B1D554C4C0}"/>
              </a:ext>
            </a:extLst>
          </p:cNvPr>
          <p:cNvSpPr txBox="1"/>
          <p:nvPr/>
        </p:nvSpPr>
        <p:spPr>
          <a:xfrm>
            <a:off x="2895600" y="457200"/>
            <a:ext cx="4724400" cy="523220"/>
          </a:xfrm>
          <a:prstGeom prst="rect">
            <a:avLst/>
          </a:prstGeom>
          <a:noFill/>
        </p:spPr>
        <p:txBody>
          <a:bodyPr wrap="square" rtlCol="0">
            <a:spAutoFit/>
          </a:bodyPr>
          <a:lstStyle/>
          <a:p>
            <a:pPr algn="ctr"/>
            <a:r>
              <a:rPr lang="en-US" sz="2800" dirty="0">
                <a:solidFill>
                  <a:srgbClr val="002A5C"/>
                </a:solidFill>
                <a:latin typeface="+mj-lt"/>
              </a:rPr>
              <a:t>BEDBUGS</a:t>
            </a:r>
          </a:p>
        </p:txBody>
      </p:sp>
      <p:sp>
        <p:nvSpPr>
          <p:cNvPr id="6" name="TextBox 5">
            <a:extLst>
              <a:ext uri="{FF2B5EF4-FFF2-40B4-BE49-F238E27FC236}">
                <a16:creationId xmlns:a16="http://schemas.microsoft.com/office/drawing/2014/main" id="{914DE022-9349-4E4C-AA3A-9D03BF42AF5B}"/>
              </a:ext>
            </a:extLst>
          </p:cNvPr>
          <p:cNvSpPr txBox="1"/>
          <p:nvPr/>
        </p:nvSpPr>
        <p:spPr>
          <a:xfrm>
            <a:off x="1675656" y="5535682"/>
            <a:ext cx="7392888" cy="369332"/>
          </a:xfrm>
          <a:prstGeom prst="rect">
            <a:avLst/>
          </a:prstGeom>
          <a:noFill/>
        </p:spPr>
        <p:txBody>
          <a:bodyPr wrap="square" rtlCol="0">
            <a:spAutoFit/>
          </a:bodyPr>
          <a:lstStyle/>
          <a:p>
            <a:r>
              <a:rPr lang="en-US" dirty="0"/>
              <a:t>Bedbugs do not spread diseases and are not a public health nuisance.</a:t>
            </a:r>
          </a:p>
        </p:txBody>
      </p:sp>
      <p:pic>
        <p:nvPicPr>
          <p:cNvPr id="2" name="Picture 1">
            <a:extLst>
              <a:ext uri="{FF2B5EF4-FFF2-40B4-BE49-F238E27FC236}">
                <a16:creationId xmlns:a16="http://schemas.microsoft.com/office/drawing/2014/main" id="{A1359B4A-E678-4D6D-818D-C16EED71E84F}"/>
              </a:ext>
            </a:extLst>
          </p:cNvPr>
          <p:cNvPicPr>
            <a:picLocks noChangeAspect="1"/>
          </p:cNvPicPr>
          <p:nvPr/>
        </p:nvPicPr>
        <p:blipFill>
          <a:blip r:embed="rId3"/>
          <a:stretch>
            <a:fillRect/>
          </a:stretch>
        </p:blipFill>
        <p:spPr>
          <a:xfrm>
            <a:off x="2743200" y="1286376"/>
            <a:ext cx="5257800" cy="3943350"/>
          </a:xfrm>
          <a:prstGeom prst="rect">
            <a:avLst/>
          </a:prstGeom>
        </p:spPr>
      </p:pic>
    </p:spTree>
    <p:extLst>
      <p:ext uri="{BB962C8B-B14F-4D97-AF65-F5344CB8AC3E}">
        <p14:creationId xmlns:p14="http://schemas.microsoft.com/office/powerpoint/2010/main" val="26330177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5B33FD-AFB2-04ED-5A65-9CA9C22E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533" y="1247661"/>
            <a:ext cx="4227802" cy="2935111"/>
          </a:xfrm>
          <a:prstGeom prst="rect">
            <a:avLst/>
          </a:prstGeom>
        </p:spPr>
      </p:pic>
      <p:pic>
        <p:nvPicPr>
          <p:cNvPr id="8" name="Picture 7">
            <a:extLst>
              <a:ext uri="{FF2B5EF4-FFF2-40B4-BE49-F238E27FC236}">
                <a16:creationId xmlns:a16="http://schemas.microsoft.com/office/drawing/2014/main" id="{87275575-A252-7F13-0BB6-3D03FE6DE4E6}"/>
              </a:ext>
            </a:extLst>
          </p:cNvPr>
          <p:cNvPicPr>
            <a:picLocks noChangeAspect="1"/>
          </p:cNvPicPr>
          <p:nvPr/>
        </p:nvPicPr>
        <p:blipFill>
          <a:blip r:embed="rId4"/>
          <a:stretch>
            <a:fillRect/>
          </a:stretch>
        </p:blipFill>
        <p:spPr>
          <a:xfrm>
            <a:off x="1897402" y="3042530"/>
            <a:ext cx="4200508" cy="3139712"/>
          </a:xfrm>
          <a:prstGeom prst="rect">
            <a:avLst/>
          </a:prstGeom>
        </p:spPr>
      </p:pic>
      <p:sp>
        <p:nvSpPr>
          <p:cNvPr id="2" name="Title 1">
            <a:extLst>
              <a:ext uri="{FF2B5EF4-FFF2-40B4-BE49-F238E27FC236}">
                <a16:creationId xmlns:a16="http://schemas.microsoft.com/office/drawing/2014/main" id="{F67DA78D-3714-CE4F-5EC8-9432C65E9726}"/>
              </a:ext>
            </a:extLst>
          </p:cNvPr>
          <p:cNvSpPr>
            <a:spLocks noGrp="1"/>
          </p:cNvSpPr>
          <p:nvPr>
            <p:ph type="title"/>
          </p:nvPr>
        </p:nvSpPr>
        <p:spPr/>
        <p:txBody>
          <a:bodyPr/>
          <a:lstStyle/>
          <a:p>
            <a:r>
              <a:rPr lang="en-US" sz="3200" dirty="0">
                <a:solidFill>
                  <a:srgbClr val="002A5C"/>
                </a:solidFill>
                <a:latin typeface="+mj-lt"/>
              </a:rPr>
              <a:t>All Complaints Are Different</a:t>
            </a:r>
          </a:p>
        </p:txBody>
      </p:sp>
      <p:pic>
        <p:nvPicPr>
          <p:cNvPr id="6" name="Content Placeholder 5">
            <a:extLst>
              <a:ext uri="{FF2B5EF4-FFF2-40B4-BE49-F238E27FC236}">
                <a16:creationId xmlns:a16="http://schemas.microsoft.com/office/drawing/2014/main" id="{68CB9978-D672-3868-63F8-F0CE907DD90B}"/>
              </a:ext>
            </a:extLst>
          </p:cNvPr>
          <p:cNvPicPr>
            <a:picLocks noGrp="1" noChangeAspect="1"/>
          </p:cNvPicPr>
          <p:nvPr>
            <p:ph sz="half" idx="1"/>
          </p:nvPr>
        </p:nvPicPr>
        <p:blipFill>
          <a:blip r:embed="rId5"/>
          <a:stretch>
            <a:fillRect/>
          </a:stretch>
        </p:blipFill>
        <p:spPr>
          <a:xfrm>
            <a:off x="5105400" y="3810000"/>
            <a:ext cx="3808832" cy="2273012"/>
          </a:xfrm>
          <a:prstGeom prst="rect">
            <a:avLst/>
          </a:prstGeom>
        </p:spPr>
      </p:pic>
      <p:pic>
        <p:nvPicPr>
          <p:cNvPr id="7" name="Picture 6">
            <a:extLst>
              <a:ext uri="{FF2B5EF4-FFF2-40B4-BE49-F238E27FC236}">
                <a16:creationId xmlns:a16="http://schemas.microsoft.com/office/drawing/2014/main" id="{F8B5403A-804E-F92C-41B0-23E4A036C04F}"/>
              </a:ext>
            </a:extLst>
          </p:cNvPr>
          <p:cNvPicPr>
            <a:picLocks noChangeAspect="1"/>
          </p:cNvPicPr>
          <p:nvPr/>
        </p:nvPicPr>
        <p:blipFill>
          <a:blip r:embed="rId6"/>
          <a:stretch>
            <a:fillRect/>
          </a:stretch>
        </p:blipFill>
        <p:spPr>
          <a:xfrm>
            <a:off x="6097910" y="1164070"/>
            <a:ext cx="2588890" cy="3448316"/>
          </a:xfrm>
          <a:prstGeom prst="rect">
            <a:avLst/>
          </a:prstGeom>
        </p:spPr>
      </p:pic>
    </p:spTree>
    <p:extLst>
      <p:ext uri="{BB962C8B-B14F-4D97-AF65-F5344CB8AC3E}">
        <p14:creationId xmlns:p14="http://schemas.microsoft.com/office/powerpoint/2010/main" val="29746590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456C00CF-03C7-4DD5-9C28-43B1D554C4C0}"/>
              </a:ext>
            </a:extLst>
          </p:cNvPr>
          <p:cNvSpPr txBox="1"/>
          <p:nvPr/>
        </p:nvSpPr>
        <p:spPr>
          <a:xfrm>
            <a:off x="2992545" y="618154"/>
            <a:ext cx="4724400" cy="523220"/>
          </a:xfrm>
          <a:prstGeom prst="rect">
            <a:avLst/>
          </a:prstGeom>
          <a:noFill/>
        </p:spPr>
        <p:txBody>
          <a:bodyPr wrap="square" rtlCol="0">
            <a:spAutoFit/>
          </a:bodyPr>
          <a:lstStyle/>
          <a:p>
            <a:pPr algn="ctr"/>
            <a:r>
              <a:rPr lang="en-US" sz="2800" dirty="0">
                <a:solidFill>
                  <a:srgbClr val="002A5C"/>
                </a:solidFill>
                <a:latin typeface="+mj-lt"/>
              </a:rPr>
              <a:t>BUILDING AESTHETICS</a:t>
            </a:r>
          </a:p>
        </p:txBody>
      </p:sp>
      <p:sp>
        <p:nvSpPr>
          <p:cNvPr id="6" name="TextBox 5">
            <a:extLst>
              <a:ext uri="{FF2B5EF4-FFF2-40B4-BE49-F238E27FC236}">
                <a16:creationId xmlns:a16="http://schemas.microsoft.com/office/drawing/2014/main" id="{914DE022-9349-4E4C-AA3A-9D03BF42AF5B}"/>
              </a:ext>
            </a:extLst>
          </p:cNvPr>
          <p:cNvSpPr txBox="1"/>
          <p:nvPr/>
        </p:nvSpPr>
        <p:spPr>
          <a:xfrm>
            <a:off x="2590800" y="5257800"/>
            <a:ext cx="5715000" cy="369332"/>
          </a:xfrm>
          <a:prstGeom prst="rect">
            <a:avLst/>
          </a:prstGeom>
          <a:noFill/>
        </p:spPr>
        <p:txBody>
          <a:bodyPr wrap="square" rtlCol="0">
            <a:spAutoFit/>
          </a:bodyPr>
          <a:lstStyle/>
          <a:p>
            <a:r>
              <a:rPr lang="en-US" dirty="0"/>
              <a:t>Overgrown vegetation, minor structural damage, etc.</a:t>
            </a:r>
          </a:p>
        </p:txBody>
      </p:sp>
      <p:pic>
        <p:nvPicPr>
          <p:cNvPr id="2" name="Picture 1">
            <a:extLst>
              <a:ext uri="{FF2B5EF4-FFF2-40B4-BE49-F238E27FC236}">
                <a16:creationId xmlns:a16="http://schemas.microsoft.com/office/drawing/2014/main" id="{E2D73A2B-BC10-45F1-880E-A94D0EBE975B}"/>
              </a:ext>
            </a:extLst>
          </p:cNvPr>
          <p:cNvPicPr>
            <a:picLocks noChangeAspect="1"/>
          </p:cNvPicPr>
          <p:nvPr/>
        </p:nvPicPr>
        <p:blipFill rotWithShape="1">
          <a:blip r:embed="rId3"/>
          <a:srcRect r="-681" b="24627"/>
          <a:stretch/>
        </p:blipFill>
        <p:spPr>
          <a:xfrm>
            <a:off x="2286000" y="1476567"/>
            <a:ext cx="6137490" cy="3446040"/>
          </a:xfrm>
          <a:prstGeom prst="rect">
            <a:avLst/>
          </a:prstGeom>
        </p:spPr>
      </p:pic>
    </p:spTree>
    <p:extLst>
      <p:ext uri="{BB962C8B-B14F-4D97-AF65-F5344CB8AC3E}">
        <p14:creationId xmlns:p14="http://schemas.microsoft.com/office/powerpoint/2010/main" val="11860262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456C00CF-03C7-4DD5-9C28-43B1D554C4C0}"/>
              </a:ext>
            </a:extLst>
          </p:cNvPr>
          <p:cNvSpPr txBox="1"/>
          <p:nvPr/>
        </p:nvSpPr>
        <p:spPr>
          <a:xfrm>
            <a:off x="3027255" y="685800"/>
            <a:ext cx="4724400" cy="400110"/>
          </a:xfrm>
          <a:prstGeom prst="rect">
            <a:avLst/>
          </a:prstGeom>
          <a:noFill/>
        </p:spPr>
        <p:txBody>
          <a:bodyPr wrap="square" rtlCol="0">
            <a:spAutoFit/>
          </a:bodyPr>
          <a:lstStyle/>
          <a:p>
            <a:pPr algn="ctr"/>
            <a:r>
              <a:rPr lang="en-US" sz="2000" dirty="0">
                <a:solidFill>
                  <a:srgbClr val="002A5C"/>
                </a:solidFill>
                <a:latin typeface="+mj-lt"/>
              </a:rPr>
              <a:t>AGRICULTURAL WASTE (MANURE</a:t>
            </a:r>
            <a:r>
              <a:rPr lang="en-US" b="1" dirty="0"/>
              <a:t>)</a:t>
            </a:r>
          </a:p>
        </p:txBody>
      </p:sp>
      <p:sp>
        <p:nvSpPr>
          <p:cNvPr id="4" name="TextBox 3">
            <a:extLst>
              <a:ext uri="{FF2B5EF4-FFF2-40B4-BE49-F238E27FC236}">
                <a16:creationId xmlns:a16="http://schemas.microsoft.com/office/drawing/2014/main" id="{49028DC8-968A-252B-3531-A98D1804533B}"/>
              </a:ext>
            </a:extLst>
          </p:cNvPr>
          <p:cNvSpPr txBox="1"/>
          <p:nvPr/>
        </p:nvSpPr>
        <p:spPr>
          <a:xfrm>
            <a:off x="2930310" y="5072153"/>
            <a:ext cx="4918290" cy="369332"/>
          </a:xfrm>
          <a:prstGeom prst="rect">
            <a:avLst/>
          </a:prstGeom>
          <a:noFill/>
        </p:spPr>
        <p:txBody>
          <a:bodyPr wrap="square" rtlCol="0">
            <a:spAutoFit/>
          </a:bodyPr>
          <a:lstStyle/>
          <a:p>
            <a:pPr algn="ctr"/>
            <a:r>
              <a:rPr lang="en-US" dirty="0"/>
              <a:t>Under the Department of Agriculture </a:t>
            </a:r>
          </a:p>
        </p:txBody>
      </p:sp>
      <p:pic>
        <p:nvPicPr>
          <p:cNvPr id="3074" name="Picture 2" descr="There's money in horse honey - A look at managing horse manure - Manure  ManagerManure Manager">
            <a:extLst>
              <a:ext uri="{FF2B5EF4-FFF2-40B4-BE49-F238E27FC236}">
                <a16:creationId xmlns:a16="http://schemas.microsoft.com/office/drawing/2014/main" id="{DF581F8F-7E7D-8A8E-D396-12225C451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3830" y="1600200"/>
            <a:ext cx="619125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326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456C00CF-03C7-4DD5-9C28-43B1D554C4C0}"/>
              </a:ext>
            </a:extLst>
          </p:cNvPr>
          <p:cNvSpPr txBox="1"/>
          <p:nvPr/>
        </p:nvSpPr>
        <p:spPr>
          <a:xfrm>
            <a:off x="2895600" y="457200"/>
            <a:ext cx="4724400" cy="461665"/>
          </a:xfrm>
          <a:prstGeom prst="rect">
            <a:avLst/>
          </a:prstGeom>
          <a:noFill/>
        </p:spPr>
        <p:txBody>
          <a:bodyPr wrap="square" rtlCol="0">
            <a:spAutoFit/>
          </a:bodyPr>
          <a:lstStyle/>
          <a:p>
            <a:pPr algn="ctr"/>
            <a:r>
              <a:rPr lang="en-US" sz="2400" dirty="0">
                <a:solidFill>
                  <a:srgbClr val="002A5C"/>
                </a:solidFill>
                <a:latin typeface="+mj-lt"/>
              </a:rPr>
              <a:t>ABANDONED VEHICLES</a:t>
            </a:r>
          </a:p>
        </p:txBody>
      </p:sp>
      <p:sp>
        <p:nvSpPr>
          <p:cNvPr id="6" name="TextBox 5">
            <a:extLst>
              <a:ext uri="{FF2B5EF4-FFF2-40B4-BE49-F238E27FC236}">
                <a16:creationId xmlns:a16="http://schemas.microsoft.com/office/drawing/2014/main" id="{914DE022-9349-4E4C-AA3A-9D03BF42AF5B}"/>
              </a:ext>
            </a:extLst>
          </p:cNvPr>
          <p:cNvSpPr txBox="1"/>
          <p:nvPr/>
        </p:nvSpPr>
        <p:spPr>
          <a:xfrm>
            <a:off x="2590800" y="5257800"/>
            <a:ext cx="5715000" cy="369332"/>
          </a:xfrm>
          <a:prstGeom prst="rect">
            <a:avLst/>
          </a:prstGeom>
          <a:noFill/>
        </p:spPr>
        <p:txBody>
          <a:bodyPr wrap="square" rtlCol="0">
            <a:spAutoFit/>
          </a:bodyPr>
          <a:lstStyle/>
          <a:p>
            <a:r>
              <a:rPr lang="en-US" dirty="0"/>
              <a:t>Junkyards and Salvage yards have own regulations.</a:t>
            </a:r>
          </a:p>
        </p:txBody>
      </p:sp>
      <p:pic>
        <p:nvPicPr>
          <p:cNvPr id="7" name="Picture 6">
            <a:extLst>
              <a:ext uri="{FF2B5EF4-FFF2-40B4-BE49-F238E27FC236}">
                <a16:creationId xmlns:a16="http://schemas.microsoft.com/office/drawing/2014/main" id="{CEF69D52-3235-4516-B674-D15BA3E446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35" t="27175" r="1435" b="18727"/>
          <a:stretch/>
        </p:blipFill>
        <p:spPr>
          <a:xfrm>
            <a:off x="1878779" y="1705997"/>
            <a:ext cx="7114309" cy="2971800"/>
          </a:xfrm>
          <a:prstGeom prst="rect">
            <a:avLst/>
          </a:prstGeom>
        </p:spPr>
      </p:pic>
    </p:spTree>
    <p:extLst>
      <p:ext uri="{BB962C8B-B14F-4D97-AF65-F5344CB8AC3E}">
        <p14:creationId xmlns:p14="http://schemas.microsoft.com/office/powerpoint/2010/main" val="33287769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083F9-1174-337C-9D9E-A9CDAF80873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E621466-1C18-4296-5652-DC32986D5814}"/>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5BEFB215-4B9B-8985-C596-477D3FCE0FA0}"/>
              </a:ext>
            </a:extLst>
          </p:cNvPr>
          <p:cNvSpPr txBox="1"/>
          <p:nvPr/>
        </p:nvSpPr>
        <p:spPr>
          <a:xfrm>
            <a:off x="2895600" y="457200"/>
            <a:ext cx="4724400" cy="461665"/>
          </a:xfrm>
          <a:prstGeom prst="rect">
            <a:avLst/>
          </a:prstGeom>
          <a:noFill/>
        </p:spPr>
        <p:txBody>
          <a:bodyPr wrap="square" rtlCol="0">
            <a:spAutoFit/>
          </a:bodyPr>
          <a:lstStyle/>
          <a:p>
            <a:pPr algn="ctr"/>
            <a:r>
              <a:rPr lang="en-US" sz="2400" dirty="0">
                <a:solidFill>
                  <a:srgbClr val="002A5C"/>
                </a:solidFill>
                <a:latin typeface="+mj-lt"/>
              </a:rPr>
              <a:t>Recyclables or Building Materials</a:t>
            </a:r>
          </a:p>
        </p:txBody>
      </p:sp>
      <p:pic>
        <p:nvPicPr>
          <p:cNvPr id="4" name="Picture 3">
            <a:extLst>
              <a:ext uri="{FF2B5EF4-FFF2-40B4-BE49-F238E27FC236}">
                <a16:creationId xmlns:a16="http://schemas.microsoft.com/office/drawing/2014/main" id="{82FBE1C9-637A-4DC3-14CB-18F40D6124F4}"/>
              </a:ext>
            </a:extLst>
          </p:cNvPr>
          <p:cNvPicPr>
            <a:picLocks noChangeAspect="1"/>
          </p:cNvPicPr>
          <p:nvPr/>
        </p:nvPicPr>
        <p:blipFill>
          <a:blip r:embed="rId3"/>
          <a:stretch>
            <a:fillRect/>
          </a:stretch>
        </p:blipFill>
        <p:spPr>
          <a:xfrm>
            <a:off x="1905000" y="1714500"/>
            <a:ext cx="6689913" cy="3429000"/>
          </a:xfrm>
          <a:prstGeom prst="rect">
            <a:avLst/>
          </a:prstGeom>
        </p:spPr>
      </p:pic>
    </p:spTree>
    <p:extLst>
      <p:ext uri="{BB962C8B-B14F-4D97-AF65-F5344CB8AC3E}">
        <p14:creationId xmlns:p14="http://schemas.microsoft.com/office/powerpoint/2010/main" val="1441176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C6BD6-3345-7378-4852-EE2E1F3E598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0D87C15-812E-406C-E923-860EABEBFA72}"/>
              </a:ext>
            </a:extLst>
          </p:cNvPr>
          <p:cNvSpPr/>
          <p:nvPr/>
        </p:nvSpPr>
        <p:spPr>
          <a:xfrm rot="16200000">
            <a:off x="-2000935" y="2304248"/>
            <a:ext cx="5257802" cy="954107"/>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FFFF00"/>
                </a:solidFill>
                <a:effectLst>
                  <a:glow rad="38100">
                    <a:schemeClr val="accent1">
                      <a:alpha val="40000"/>
                    </a:schemeClr>
                  </a:glow>
                </a:effectLst>
              </a:rPr>
              <a:t>NON-PUBLIC HEALTH NUISANCES</a:t>
            </a:r>
          </a:p>
        </p:txBody>
      </p:sp>
      <p:sp>
        <p:nvSpPr>
          <p:cNvPr id="5" name="TextBox 4">
            <a:extLst>
              <a:ext uri="{FF2B5EF4-FFF2-40B4-BE49-F238E27FC236}">
                <a16:creationId xmlns:a16="http://schemas.microsoft.com/office/drawing/2014/main" id="{5D3EFBD1-4216-8BF6-E7EC-AB7015A14764}"/>
              </a:ext>
            </a:extLst>
          </p:cNvPr>
          <p:cNvSpPr txBox="1"/>
          <p:nvPr/>
        </p:nvSpPr>
        <p:spPr>
          <a:xfrm>
            <a:off x="3086100" y="685800"/>
            <a:ext cx="4724400" cy="523220"/>
          </a:xfrm>
          <a:prstGeom prst="rect">
            <a:avLst/>
          </a:prstGeom>
          <a:noFill/>
        </p:spPr>
        <p:txBody>
          <a:bodyPr wrap="square" rtlCol="0">
            <a:spAutoFit/>
          </a:bodyPr>
          <a:lstStyle/>
          <a:p>
            <a:pPr algn="ctr"/>
            <a:r>
              <a:rPr lang="en-US" sz="2800" dirty="0">
                <a:solidFill>
                  <a:srgbClr val="002A5C"/>
                </a:solidFill>
              </a:rPr>
              <a:t>Nosy Neighbors</a:t>
            </a:r>
          </a:p>
        </p:txBody>
      </p:sp>
      <p:pic>
        <p:nvPicPr>
          <p:cNvPr id="8" name="Picture 7">
            <a:extLst>
              <a:ext uri="{FF2B5EF4-FFF2-40B4-BE49-F238E27FC236}">
                <a16:creationId xmlns:a16="http://schemas.microsoft.com/office/drawing/2014/main" id="{3CC7296C-16C9-A973-F677-65764962B697}"/>
              </a:ext>
            </a:extLst>
          </p:cNvPr>
          <p:cNvPicPr>
            <a:picLocks noChangeAspect="1"/>
          </p:cNvPicPr>
          <p:nvPr/>
        </p:nvPicPr>
        <p:blipFill>
          <a:blip r:embed="rId3"/>
          <a:stretch>
            <a:fillRect/>
          </a:stretch>
        </p:blipFill>
        <p:spPr>
          <a:xfrm>
            <a:off x="3352800" y="1524000"/>
            <a:ext cx="4291985" cy="4291985"/>
          </a:xfrm>
          <a:prstGeom prst="rect">
            <a:avLst/>
          </a:prstGeom>
        </p:spPr>
      </p:pic>
    </p:spTree>
    <p:extLst>
      <p:ext uri="{BB962C8B-B14F-4D97-AF65-F5344CB8AC3E}">
        <p14:creationId xmlns:p14="http://schemas.microsoft.com/office/powerpoint/2010/main" val="14101746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00E787A-E21C-D889-194C-6C9502DC4A66}"/>
              </a:ext>
            </a:extLst>
          </p:cNvPr>
          <p:cNvSpPr>
            <a:spLocks noGrp="1"/>
          </p:cNvSpPr>
          <p:nvPr>
            <p:ph type="subTitle" idx="1"/>
          </p:nvPr>
        </p:nvSpPr>
        <p:spPr>
          <a:xfrm>
            <a:off x="2362200" y="3733800"/>
            <a:ext cx="5715000" cy="1143000"/>
          </a:xfrm>
        </p:spPr>
        <p:txBody>
          <a:bodyPr/>
          <a:lstStyle/>
          <a:p>
            <a:pPr algn="ctr"/>
            <a:r>
              <a:rPr lang="en-US" dirty="0">
                <a:latin typeface="+mj-lt"/>
              </a:rPr>
              <a:t>Dangerous Structures</a:t>
            </a:r>
          </a:p>
        </p:txBody>
      </p:sp>
      <p:sp>
        <p:nvSpPr>
          <p:cNvPr id="3" name="Date Placeholder 2">
            <a:extLst>
              <a:ext uri="{FF2B5EF4-FFF2-40B4-BE49-F238E27FC236}">
                <a16:creationId xmlns:a16="http://schemas.microsoft.com/office/drawing/2014/main" id="{AAA52F90-F7D2-8DD4-8B55-9F3DEB3A48A6}"/>
              </a:ext>
            </a:extLst>
          </p:cNvPr>
          <p:cNvSpPr>
            <a:spLocks noGrp="1"/>
          </p:cNvSpPr>
          <p:nvPr>
            <p:ph type="dt" sz="half" idx="12"/>
          </p:nvPr>
        </p:nvSpPr>
        <p:spPr/>
        <p:txBody>
          <a:bodyPr/>
          <a:lstStyle/>
          <a:p>
            <a:pPr algn="ctr" fontAlgn="base">
              <a:spcBef>
                <a:spcPct val="0"/>
              </a:spcBef>
              <a:spcAft>
                <a:spcPct val="0"/>
              </a:spcAft>
            </a:pPr>
            <a:r>
              <a:rPr lang="en-US">
                <a:solidFill>
                  <a:srgbClr val="000000"/>
                </a:solidFill>
              </a:rPr>
              <a:t>DATE</a:t>
            </a:r>
            <a:endParaRPr lang="en-US" dirty="0">
              <a:solidFill>
                <a:srgbClr val="000000"/>
              </a:solidFill>
            </a:endParaRPr>
          </a:p>
        </p:txBody>
      </p:sp>
    </p:spTree>
    <p:extLst>
      <p:ext uri="{BB962C8B-B14F-4D97-AF65-F5344CB8AC3E}">
        <p14:creationId xmlns:p14="http://schemas.microsoft.com/office/powerpoint/2010/main" val="32436620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E46C8C-087D-4107-A4BC-76224E3E033B}"/>
              </a:ext>
            </a:extLst>
          </p:cNvPr>
          <p:cNvSpPr txBox="1"/>
          <p:nvPr/>
        </p:nvSpPr>
        <p:spPr>
          <a:xfrm>
            <a:off x="1828800" y="457200"/>
            <a:ext cx="6858000" cy="1846659"/>
          </a:xfrm>
          <a:prstGeom prst="rect">
            <a:avLst/>
          </a:prstGeom>
          <a:noFill/>
        </p:spPr>
        <p:txBody>
          <a:bodyPr wrap="square" rtlCol="0">
            <a:spAutoFit/>
          </a:bodyPr>
          <a:lstStyle/>
          <a:p>
            <a:r>
              <a:rPr lang="en-US" sz="2400" dirty="0"/>
              <a:t>A building, house, or other structure….</a:t>
            </a:r>
          </a:p>
          <a:p>
            <a:endParaRPr lang="en-US" dirty="0"/>
          </a:p>
          <a:p>
            <a:r>
              <a:rPr lang="en-US" dirty="0"/>
              <a:t>Out of repair and dilapidated by way of want of repair, defective drainage, plumbing, lighting, ventilation, or construction, as to be declared insecure, unsafe, or structurally defective.</a:t>
            </a:r>
          </a:p>
          <a:p>
            <a:endParaRPr lang="en-US" dirty="0"/>
          </a:p>
        </p:txBody>
      </p:sp>
      <p:pic>
        <p:nvPicPr>
          <p:cNvPr id="6" name="Picture 5">
            <a:extLst>
              <a:ext uri="{FF2B5EF4-FFF2-40B4-BE49-F238E27FC236}">
                <a16:creationId xmlns:a16="http://schemas.microsoft.com/office/drawing/2014/main" id="{B67FBF08-5446-4132-A435-CD4DDB3D11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34" t="3653" r="28083" b="41017"/>
          <a:stretch/>
        </p:blipFill>
        <p:spPr>
          <a:xfrm>
            <a:off x="2743200" y="2590800"/>
            <a:ext cx="5181600" cy="3339703"/>
          </a:xfrm>
          <a:prstGeom prst="rect">
            <a:avLst/>
          </a:prstGeom>
        </p:spPr>
      </p:pic>
      <p:pic>
        <p:nvPicPr>
          <p:cNvPr id="2" name="Picture 1">
            <a:extLst>
              <a:ext uri="{FF2B5EF4-FFF2-40B4-BE49-F238E27FC236}">
                <a16:creationId xmlns:a16="http://schemas.microsoft.com/office/drawing/2014/main" id="{B380530D-9C29-C955-E558-AE4EB1AB2203}"/>
              </a:ext>
            </a:extLst>
          </p:cNvPr>
          <p:cNvPicPr>
            <a:picLocks noChangeAspect="1"/>
          </p:cNvPicPr>
          <p:nvPr/>
        </p:nvPicPr>
        <p:blipFill>
          <a:blip r:embed="rId4"/>
          <a:stretch>
            <a:fillRect/>
          </a:stretch>
        </p:blipFill>
        <p:spPr>
          <a:xfrm>
            <a:off x="286484" y="228600"/>
            <a:ext cx="646232" cy="5261304"/>
          </a:xfrm>
          <a:prstGeom prst="rect">
            <a:avLst/>
          </a:prstGeom>
        </p:spPr>
      </p:pic>
    </p:spTree>
    <p:extLst>
      <p:ext uri="{BB962C8B-B14F-4D97-AF65-F5344CB8AC3E}">
        <p14:creationId xmlns:p14="http://schemas.microsoft.com/office/powerpoint/2010/main" val="23721981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92F1-B6D9-3F39-09CC-E58773F9E984}"/>
              </a:ext>
            </a:extLst>
          </p:cNvPr>
          <p:cNvSpPr>
            <a:spLocks noGrp="1"/>
          </p:cNvSpPr>
          <p:nvPr>
            <p:ph type="title"/>
          </p:nvPr>
        </p:nvSpPr>
        <p:spPr/>
        <p:txBody>
          <a:bodyPr/>
          <a:lstStyle/>
          <a:p>
            <a:r>
              <a:rPr lang="en-US" dirty="0"/>
              <a:t>ORC 505.86/715.29</a:t>
            </a:r>
          </a:p>
        </p:txBody>
      </p:sp>
      <p:pic>
        <p:nvPicPr>
          <p:cNvPr id="5" name="Picture 4">
            <a:extLst>
              <a:ext uri="{FF2B5EF4-FFF2-40B4-BE49-F238E27FC236}">
                <a16:creationId xmlns:a16="http://schemas.microsoft.com/office/drawing/2014/main" id="{7EED8C02-B906-E923-6174-14BFF2488E2B}"/>
              </a:ext>
            </a:extLst>
          </p:cNvPr>
          <p:cNvPicPr>
            <a:picLocks noChangeAspect="1"/>
          </p:cNvPicPr>
          <p:nvPr/>
        </p:nvPicPr>
        <p:blipFill>
          <a:blip r:embed="rId3"/>
          <a:stretch>
            <a:fillRect/>
          </a:stretch>
        </p:blipFill>
        <p:spPr>
          <a:xfrm>
            <a:off x="2286000" y="1905000"/>
            <a:ext cx="5753184" cy="3981597"/>
          </a:xfrm>
          <a:prstGeom prst="rect">
            <a:avLst/>
          </a:prstGeom>
        </p:spPr>
      </p:pic>
      <p:pic>
        <p:nvPicPr>
          <p:cNvPr id="3" name="Picture 2">
            <a:extLst>
              <a:ext uri="{FF2B5EF4-FFF2-40B4-BE49-F238E27FC236}">
                <a16:creationId xmlns:a16="http://schemas.microsoft.com/office/drawing/2014/main" id="{1C89F609-333C-9CE9-BF09-06E87013C395}"/>
              </a:ext>
            </a:extLst>
          </p:cNvPr>
          <p:cNvPicPr>
            <a:picLocks noChangeAspect="1"/>
          </p:cNvPicPr>
          <p:nvPr/>
        </p:nvPicPr>
        <p:blipFill>
          <a:blip r:embed="rId4"/>
          <a:stretch>
            <a:fillRect/>
          </a:stretch>
        </p:blipFill>
        <p:spPr>
          <a:xfrm>
            <a:off x="304800" y="625293"/>
            <a:ext cx="646232" cy="5261304"/>
          </a:xfrm>
          <a:prstGeom prst="rect">
            <a:avLst/>
          </a:prstGeom>
        </p:spPr>
      </p:pic>
    </p:spTree>
    <p:extLst>
      <p:ext uri="{BB962C8B-B14F-4D97-AF65-F5344CB8AC3E}">
        <p14:creationId xmlns:p14="http://schemas.microsoft.com/office/powerpoint/2010/main" val="3984507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458136"/>
            <a:ext cx="5257802" cy="646331"/>
          </a:xfrm>
          <a:prstGeom prst="rect">
            <a:avLst/>
          </a:prstGeom>
          <a:noFill/>
        </p:spPr>
        <p:txBody>
          <a:bodyPr wrap="square" lIns="91440" tIns="45720" rIns="91440" bIns="45720">
            <a:spAutoFit/>
          </a:bodyPr>
          <a:lstStyle/>
          <a:p>
            <a:pPr algn="ctr"/>
            <a:r>
              <a:rPr lang="en-US" sz="3600" b="1" cap="none" spc="50" dirty="0">
                <a:ln w="9525" cmpd="sng">
                  <a:solidFill>
                    <a:schemeClr val="accent1"/>
                  </a:solidFill>
                  <a:prstDash val="solid"/>
                </a:ln>
                <a:solidFill>
                  <a:srgbClr val="70AD47">
                    <a:tint val="1000"/>
                  </a:srgbClr>
                </a:solidFill>
                <a:effectLst>
                  <a:glow rad="38100">
                    <a:schemeClr val="accent1">
                      <a:alpha val="40000"/>
                    </a:schemeClr>
                  </a:glow>
                </a:effectLst>
              </a:rPr>
              <a:t>Dangerous Structure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78526"/>
            <a:ext cx="4495800" cy="5944155"/>
          </a:xfrm>
          <a:prstGeom prst="rect">
            <a:avLst/>
          </a:prstGeom>
        </p:spPr>
      </p:pic>
    </p:spTree>
    <p:extLst>
      <p:ext uri="{BB962C8B-B14F-4D97-AF65-F5344CB8AC3E}">
        <p14:creationId xmlns:p14="http://schemas.microsoft.com/office/powerpoint/2010/main" val="1959711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B0859F-061C-AEAD-B3BF-5C6647B06D61}"/>
              </a:ext>
            </a:extLst>
          </p:cNvPr>
          <p:cNvPicPr>
            <a:picLocks noChangeAspect="1"/>
          </p:cNvPicPr>
          <p:nvPr/>
        </p:nvPicPr>
        <p:blipFill>
          <a:blip r:embed="rId3"/>
          <a:stretch>
            <a:fillRect/>
          </a:stretch>
        </p:blipFill>
        <p:spPr>
          <a:xfrm>
            <a:off x="2971801" y="1600201"/>
            <a:ext cx="4267200" cy="4526280"/>
          </a:xfrm>
          <a:prstGeom prst="rect">
            <a:avLst/>
          </a:prstGeom>
        </p:spPr>
      </p:pic>
      <p:sp>
        <p:nvSpPr>
          <p:cNvPr id="7" name="Title 1">
            <a:extLst>
              <a:ext uri="{FF2B5EF4-FFF2-40B4-BE49-F238E27FC236}">
                <a16:creationId xmlns:a16="http://schemas.microsoft.com/office/drawing/2014/main" id="{316DE38B-7009-203D-7E4E-19DD8923005D}"/>
              </a:ext>
            </a:extLst>
          </p:cNvPr>
          <p:cNvSpPr>
            <a:spLocks noGrp="1"/>
          </p:cNvSpPr>
          <p:nvPr>
            <p:ph type="title"/>
          </p:nvPr>
        </p:nvSpPr>
        <p:spPr>
          <a:xfrm>
            <a:off x="1524000" y="274638"/>
            <a:ext cx="7162800" cy="1143000"/>
          </a:xfrm>
        </p:spPr>
        <p:txBody>
          <a:bodyPr/>
          <a:lstStyle/>
          <a:p>
            <a:r>
              <a:rPr lang="en-US" dirty="0"/>
              <a:t>“Unfit for Human Habitation”</a:t>
            </a:r>
          </a:p>
        </p:txBody>
      </p:sp>
      <p:pic>
        <p:nvPicPr>
          <p:cNvPr id="2" name="Picture 1">
            <a:extLst>
              <a:ext uri="{FF2B5EF4-FFF2-40B4-BE49-F238E27FC236}">
                <a16:creationId xmlns:a16="http://schemas.microsoft.com/office/drawing/2014/main" id="{5C5E3516-6F9B-D5BF-40D5-082D475C2C0E}"/>
              </a:ext>
            </a:extLst>
          </p:cNvPr>
          <p:cNvPicPr>
            <a:picLocks noChangeAspect="1"/>
          </p:cNvPicPr>
          <p:nvPr/>
        </p:nvPicPr>
        <p:blipFill>
          <a:blip r:embed="rId4"/>
          <a:stretch>
            <a:fillRect/>
          </a:stretch>
        </p:blipFill>
        <p:spPr>
          <a:xfrm>
            <a:off x="304800" y="609600"/>
            <a:ext cx="646232" cy="5261304"/>
          </a:xfrm>
          <a:prstGeom prst="rect">
            <a:avLst/>
          </a:prstGeom>
        </p:spPr>
      </p:pic>
    </p:spTree>
    <p:extLst>
      <p:ext uri="{BB962C8B-B14F-4D97-AF65-F5344CB8AC3E}">
        <p14:creationId xmlns:p14="http://schemas.microsoft.com/office/powerpoint/2010/main" val="40274495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0705E-0060-DD2A-329C-663D779C7338}"/>
              </a:ext>
            </a:extLst>
          </p:cNvPr>
          <p:cNvSpPr>
            <a:spLocks noGrp="1"/>
          </p:cNvSpPr>
          <p:nvPr>
            <p:ph type="title"/>
          </p:nvPr>
        </p:nvSpPr>
        <p:spPr>
          <a:xfrm>
            <a:off x="1524000" y="274638"/>
            <a:ext cx="7162800" cy="1143000"/>
          </a:xfrm>
        </p:spPr>
        <p:txBody>
          <a:bodyPr vert="horz" wrap="square" lIns="91440" tIns="45720" rIns="91440" bIns="45720" numCol="1" anchor="ctr" anchorCtr="0" compatLnSpc="1">
            <a:prstTxWarp prst="textNoShape">
              <a:avLst/>
            </a:prstTxWarp>
            <a:normAutofit/>
          </a:bodyPr>
          <a:lstStyle/>
          <a:p>
            <a:r>
              <a:rPr lang="en-US" dirty="0">
                <a:latin typeface="+mj-lt"/>
                <a:ea typeface="+mj-ea"/>
                <a:cs typeface="+mj-cs"/>
              </a:rPr>
              <a:t>Agenda</a:t>
            </a:r>
          </a:p>
        </p:txBody>
      </p:sp>
      <p:graphicFrame>
        <p:nvGraphicFramePr>
          <p:cNvPr id="11" name="TextBox 6">
            <a:extLst>
              <a:ext uri="{FF2B5EF4-FFF2-40B4-BE49-F238E27FC236}">
                <a16:creationId xmlns:a16="http://schemas.microsoft.com/office/drawing/2014/main" id="{6A0AD158-A0CE-AFB2-C8B8-53A9467988F0}"/>
              </a:ext>
            </a:extLst>
          </p:cNvPr>
          <p:cNvGraphicFramePr/>
          <p:nvPr>
            <p:extLst>
              <p:ext uri="{D42A27DB-BD31-4B8C-83A1-F6EECF244321}">
                <p14:modId xmlns:p14="http://schemas.microsoft.com/office/powerpoint/2010/main" val="1120227862"/>
              </p:ext>
            </p:extLst>
          </p:nvPr>
        </p:nvGraphicFramePr>
        <p:xfrm>
          <a:off x="1600200" y="1600200"/>
          <a:ext cx="7086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5648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C573-B582-99A1-0D83-B158B72C841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601B4F8-5915-E00F-84BF-FAFA010EAFC4}"/>
              </a:ext>
            </a:extLst>
          </p:cNvPr>
          <p:cNvSpPr>
            <a:spLocks noGrp="1"/>
          </p:cNvSpPr>
          <p:nvPr>
            <p:ph type="subTitle" idx="1"/>
          </p:nvPr>
        </p:nvSpPr>
        <p:spPr/>
        <p:txBody>
          <a:bodyPr/>
          <a:lstStyle/>
          <a:p>
            <a:pPr algn="ctr"/>
            <a:r>
              <a:rPr lang="en-US" dirty="0">
                <a:latin typeface="+mj-lt"/>
              </a:rPr>
              <a:t>Complaint Process</a:t>
            </a:r>
          </a:p>
        </p:txBody>
      </p:sp>
      <p:sp>
        <p:nvSpPr>
          <p:cNvPr id="3" name="Date Placeholder 2">
            <a:extLst>
              <a:ext uri="{FF2B5EF4-FFF2-40B4-BE49-F238E27FC236}">
                <a16:creationId xmlns:a16="http://schemas.microsoft.com/office/drawing/2014/main" id="{6D94B03F-49E0-57FD-BC4E-F4EC75D2B782}"/>
              </a:ext>
            </a:extLst>
          </p:cNvPr>
          <p:cNvSpPr>
            <a:spLocks noGrp="1"/>
          </p:cNvSpPr>
          <p:nvPr>
            <p:ph type="dt" sz="half" idx="12"/>
          </p:nvPr>
        </p:nvSpPr>
        <p:spPr/>
        <p:txBody>
          <a:bodyPr/>
          <a:lstStyle/>
          <a:p>
            <a:pPr algn="ctr" fontAlgn="base">
              <a:spcBef>
                <a:spcPct val="0"/>
              </a:spcBef>
              <a:spcAft>
                <a:spcPct val="0"/>
              </a:spcAft>
            </a:pPr>
            <a:r>
              <a:rPr lang="en-US">
                <a:solidFill>
                  <a:srgbClr val="000000"/>
                </a:solidFill>
              </a:rPr>
              <a:t>DATE</a:t>
            </a:r>
            <a:endParaRPr lang="en-US" dirty="0">
              <a:solidFill>
                <a:srgbClr val="000000"/>
              </a:solidFill>
            </a:endParaRPr>
          </a:p>
        </p:txBody>
      </p:sp>
    </p:spTree>
    <p:extLst>
      <p:ext uri="{BB962C8B-B14F-4D97-AF65-F5344CB8AC3E}">
        <p14:creationId xmlns:p14="http://schemas.microsoft.com/office/powerpoint/2010/main" val="1058577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12F88-45F2-7A68-77EA-D2A107260242}"/>
              </a:ext>
            </a:extLst>
          </p:cNvPr>
          <p:cNvSpPr>
            <a:spLocks noGrp="1"/>
          </p:cNvSpPr>
          <p:nvPr>
            <p:ph type="title"/>
          </p:nvPr>
        </p:nvSpPr>
        <p:spPr/>
        <p:txBody>
          <a:bodyPr/>
          <a:lstStyle/>
          <a:p>
            <a:r>
              <a:rPr lang="en-US" dirty="0">
                <a:solidFill>
                  <a:srgbClr val="002A5C"/>
                </a:solidFill>
                <a:latin typeface="+mj-lt"/>
              </a:rPr>
              <a:t>Complaint Process</a:t>
            </a:r>
          </a:p>
        </p:txBody>
      </p:sp>
      <p:sp>
        <p:nvSpPr>
          <p:cNvPr id="4" name="Content Placeholder 3">
            <a:extLst>
              <a:ext uri="{FF2B5EF4-FFF2-40B4-BE49-F238E27FC236}">
                <a16:creationId xmlns:a16="http://schemas.microsoft.com/office/drawing/2014/main" id="{E9E3ED89-8A21-6081-FAD7-5A4FA5E0A3D3}"/>
              </a:ext>
            </a:extLst>
          </p:cNvPr>
          <p:cNvSpPr>
            <a:spLocks noGrp="1"/>
          </p:cNvSpPr>
          <p:nvPr>
            <p:ph sz="half" idx="2"/>
          </p:nvPr>
        </p:nvSpPr>
        <p:spPr>
          <a:xfrm>
            <a:off x="1600200" y="1524000"/>
            <a:ext cx="3733800" cy="3951288"/>
          </a:xfrm>
        </p:spPr>
        <p:txBody>
          <a:bodyPr/>
          <a:lstStyle/>
          <a:p>
            <a:pPr>
              <a:buFont typeface="Arial" panose="020B0604020202020204" pitchFamily="34" charset="0"/>
              <a:buChar char="•"/>
            </a:pPr>
            <a:r>
              <a:rPr lang="en-US" sz="2200" dirty="0">
                <a:latin typeface="+mn-lt"/>
              </a:rPr>
              <a:t>Complaint is received &amp; inspection conducted</a:t>
            </a:r>
          </a:p>
          <a:p>
            <a:pPr>
              <a:buFont typeface="Arial" panose="020B0604020202020204" pitchFamily="34" charset="0"/>
              <a:buChar char="•"/>
            </a:pPr>
            <a:r>
              <a:rPr lang="en-US" sz="2200" dirty="0">
                <a:latin typeface="+mn-lt"/>
              </a:rPr>
              <a:t>Specialist Order issued if the complaint is justified</a:t>
            </a:r>
          </a:p>
          <a:p>
            <a:pPr>
              <a:buFont typeface="Arial" panose="020B0604020202020204" pitchFamily="34" charset="0"/>
              <a:buChar char="•"/>
            </a:pPr>
            <a:r>
              <a:rPr lang="en-US" sz="2200" dirty="0">
                <a:latin typeface="+mn-lt"/>
              </a:rPr>
              <a:t>Non-compliance with the Specialist Order results in a Public Health Order</a:t>
            </a:r>
          </a:p>
          <a:p>
            <a:pPr>
              <a:buFont typeface="Arial" panose="020B0604020202020204" pitchFamily="34" charset="0"/>
              <a:buChar char="•"/>
            </a:pPr>
            <a:r>
              <a:rPr lang="en-US" sz="2200" dirty="0">
                <a:latin typeface="+mn-lt"/>
              </a:rPr>
              <a:t>Non-compliance with the Public Health Order results in the County Prosecutor’s Office filing a case with  the Stark County Court System</a:t>
            </a:r>
          </a:p>
        </p:txBody>
      </p:sp>
      <p:pic>
        <p:nvPicPr>
          <p:cNvPr id="1028" name="Picture 4" descr="Stark County Courthouse (Ohio) - Wikipedia">
            <a:extLst>
              <a:ext uri="{FF2B5EF4-FFF2-40B4-BE49-F238E27FC236}">
                <a16:creationId xmlns:a16="http://schemas.microsoft.com/office/drawing/2014/main" id="{E347ECA8-A717-2686-803A-AE87CA28C361}"/>
              </a:ext>
            </a:extLst>
          </p:cNvPr>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5367850" y="1676400"/>
            <a:ext cx="3547550" cy="39512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707FEB8-4E03-F3B3-3FE3-68EA2DE38060}"/>
              </a:ext>
            </a:extLst>
          </p:cNvPr>
          <p:cNvPicPr>
            <a:picLocks noChangeAspect="1"/>
          </p:cNvPicPr>
          <p:nvPr/>
        </p:nvPicPr>
        <p:blipFill>
          <a:blip r:embed="rId4"/>
          <a:stretch>
            <a:fillRect/>
          </a:stretch>
        </p:blipFill>
        <p:spPr>
          <a:xfrm>
            <a:off x="304800" y="685800"/>
            <a:ext cx="646232" cy="5261304"/>
          </a:xfrm>
          <a:prstGeom prst="rect">
            <a:avLst/>
          </a:prstGeom>
        </p:spPr>
      </p:pic>
    </p:spTree>
    <p:extLst>
      <p:ext uri="{BB962C8B-B14F-4D97-AF65-F5344CB8AC3E}">
        <p14:creationId xmlns:p14="http://schemas.microsoft.com/office/powerpoint/2010/main" val="27418813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5C1DD-89A5-53FE-AA06-368A42BE6898}"/>
              </a:ext>
            </a:extLst>
          </p:cNvPr>
          <p:cNvSpPr>
            <a:spLocks noGrp="1"/>
          </p:cNvSpPr>
          <p:nvPr>
            <p:ph type="title"/>
          </p:nvPr>
        </p:nvSpPr>
        <p:spPr/>
        <p:txBody>
          <a:bodyPr/>
          <a:lstStyle/>
          <a:p>
            <a:r>
              <a:rPr lang="en-US" sz="2800" dirty="0">
                <a:solidFill>
                  <a:srgbClr val="002A5C"/>
                </a:solidFill>
                <a:latin typeface="+mj-lt"/>
              </a:rPr>
              <a:t>DELAYS IN THE ABATEMENT PROCESS</a:t>
            </a:r>
            <a:br>
              <a:rPr lang="en-US" dirty="0"/>
            </a:br>
            <a:endParaRPr lang="en-US" dirty="0"/>
          </a:p>
        </p:txBody>
      </p:sp>
      <p:sp>
        <p:nvSpPr>
          <p:cNvPr id="3" name="Content Placeholder 2">
            <a:extLst>
              <a:ext uri="{FF2B5EF4-FFF2-40B4-BE49-F238E27FC236}">
                <a16:creationId xmlns:a16="http://schemas.microsoft.com/office/drawing/2014/main" id="{6DF095B4-5879-D197-6628-EE934214E977}"/>
              </a:ext>
            </a:extLst>
          </p:cNvPr>
          <p:cNvSpPr>
            <a:spLocks noGrp="1"/>
          </p:cNvSpPr>
          <p:nvPr>
            <p:ph sz="half" idx="1"/>
          </p:nvPr>
        </p:nvSpPr>
        <p:spPr>
          <a:xfrm>
            <a:off x="1600200" y="838200"/>
            <a:ext cx="7315200" cy="5287963"/>
          </a:xfrm>
        </p:spPr>
        <p:txBody>
          <a:bodyPr/>
          <a:lstStyle/>
          <a:p>
            <a:pPr marL="285750" indent="-285750">
              <a:buFont typeface="Arial" panose="020B0604020202020204" pitchFamily="34" charset="0"/>
              <a:buChar char="•"/>
            </a:pPr>
            <a:r>
              <a:rPr lang="en-US" sz="2000" dirty="0">
                <a:latin typeface="+mn-lt"/>
              </a:rPr>
              <a:t>Complaint must be a Public Health Nuisance</a:t>
            </a:r>
          </a:p>
          <a:p>
            <a:pPr lvl="1">
              <a:buFont typeface="Arial" panose="020B0604020202020204" pitchFamily="34" charset="0"/>
              <a:buChar char="•"/>
            </a:pPr>
            <a:r>
              <a:rPr lang="en-US" sz="2000" dirty="0">
                <a:latin typeface="+mn-lt"/>
              </a:rPr>
              <a:t>Not all nuisances or “eye-sores” are public health nuisances;</a:t>
            </a:r>
          </a:p>
          <a:p>
            <a:pPr marL="285750" indent="-285750">
              <a:buFont typeface="Arial" panose="020B0604020202020204" pitchFamily="34" charset="0"/>
              <a:buChar char="•"/>
            </a:pPr>
            <a:r>
              <a:rPr lang="en-US" sz="2000" dirty="0">
                <a:latin typeface="+mn-lt"/>
              </a:rPr>
              <a:t>Due Process;</a:t>
            </a:r>
          </a:p>
          <a:p>
            <a:pPr marL="285750" indent="-285750">
              <a:buFont typeface="Arial" panose="020B0604020202020204" pitchFamily="34" charset="0"/>
              <a:buChar char="•"/>
            </a:pPr>
            <a:r>
              <a:rPr lang="en-US" sz="2000" dirty="0">
                <a:latin typeface="+mn-lt"/>
              </a:rPr>
              <a:t>Delays in achieving compliance occur when:	</a:t>
            </a:r>
          </a:p>
          <a:p>
            <a:pPr lvl="1">
              <a:buFont typeface="Arial" panose="020B0604020202020204" pitchFamily="34" charset="0"/>
              <a:buChar char="•"/>
            </a:pPr>
            <a:r>
              <a:rPr lang="en-US" sz="2000" dirty="0">
                <a:latin typeface="+mn-lt"/>
              </a:rPr>
              <a:t>Property owner is deceased,</a:t>
            </a:r>
          </a:p>
          <a:p>
            <a:pPr lvl="1">
              <a:buFont typeface="Arial" panose="020B0604020202020204" pitchFamily="34" charset="0"/>
              <a:buChar char="•"/>
            </a:pPr>
            <a:r>
              <a:rPr lang="en-US" sz="2000" dirty="0">
                <a:latin typeface="+mn-lt"/>
              </a:rPr>
              <a:t>Owner has abandoned the property,</a:t>
            </a:r>
          </a:p>
          <a:p>
            <a:pPr lvl="1">
              <a:buFont typeface="Arial" panose="020B0604020202020204" pitchFamily="34" charset="0"/>
              <a:buChar char="•"/>
            </a:pPr>
            <a:r>
              <a:rPr lang="en-US" sz="2000">
                <a:latin typeface="+mn-lt"/>
              </a:rPr>
              <a:t>No service </a:t>
            </a:r>
            <a:r>
              <a:rPr lang="en-US" sz="2000" dirty="0">
                <a:latin typeface="+mn-lt"/>
              </a:rPr>
              <a:t>address,</a:t>
            </a:r>
          </a:p>
          <a:p>
            <a:pPr lvl="1">
              <a:buFont typeface="Arial" panose="020B0604020202020204" pitchFamily="34" charset="0"/>
              <a:buChar char="•"/>
            </a:pPr>
            <a:r>
              <a:rPr lang="en-US" sz="2000" dirty="0">
                <a:latin typeface="+mn-lt"/>
              </a:rPr>
              <a:t>Owner is in jail,</a:t>
            </a:r>
          </a:p>
          <a:p>
            <a:pPr lvl="1">
              <a:buFont typeface="Arial" panose="020B0604020202020204" pitchFamily="34" charset="0"/>
              <a:buChar char="•"/>
            </a:pPr>
            <a:r>
              <a:rPr lang="en-US" sz="2000" dirty="0">
                <a:latin typeface="+mn-lt"/>
              </a:rPr>
              <a:t>Owner has been ill or in the hospital,</a:t>
            </a:r>
          </a:p>
          <a:p>
            <a:pPr lvl="1">
              <a:buFont typeface="Arial" panose="020B0604020202020204" pitchFamily="34" charset="0"/>
              <a:buChar char="•"/>
            </a:pPr>
            <a:r>
              <a:rPr lang="en-US" sz="2000" dirty="0">
                <a:latin typeface="+mn-lt"/>
              </a:rPr>
              <a:t>Signs posted  - No Trespassing – Private Property – Trespassers will be shot.</a:t>
            </a:r>
          </a:p>
          <a:p>
            <a:pPr lvl="1">
              <a:buFont typeface="Arial" panose="020B0604020202020204" pitchFamily="34" charset="0"/>
              <a:buChar char="•"/>
            </a:pPr>
            <a:endParaRPr lang="en-US" sz="2000" dirty="0">
              <a:latin typeface="+mn-lt"/>
            </a:endParaRPr>
          </a:p>
          <a:p>
            <a:pPr marL="457200" lvl="1" indent="0">
              <a:buNone/>
            </a:pPr>
            <a:r>
              <a:rPr lang="en-US" sz="2000" dirty="0">
                <a:latin typeface="+mn-lt"/>
              </a:rPr>
              <a:t>NOTES: Progress is being made, but at a slower pace.</a:t>
            </a:r>
          </a:p>
          <a:p>
            <a:endParaRPr lang="en-US" dirty="0"/>
          </a:p>
        </p:txBody>
      </p:sp>
      <p:pic>
        <p:nvPicPr>
          <p:cNvPr id="4" name="Picture 3">
            <a:extLst>
              <a:ext uri="{FF2B5EF4-FFF2-40B4-BE49-F238E27FC236}">
                <a16:creationId xmlns:a16="http://schemas.microsoft.com/office/drawing/2014/main" id="{F4C9984B-529F-3E94-3CAE-7A13E3DB5C09}"/>
              </a:ext>
            </a:extLst>
          </p:cNvPr>
          <p:cNvPicPr>
            <a:picLocks noChangeAspect="1"/>
          </p:cNvPicPr>
          <p:nvPr/>
        </p:nvPicPr>
        <p:blipFill>
          <a:blip r:embed="rId3"/>
          <a:stretch>
            <a:fillRect/>
          </a:stretch>
        </p:blipFill>
        <p:spPr>
          <a:xfrm>
            <a:off x="381000" y="457200"/>
            <a:ext cx="646232" cy="5261304"/>
          </a:xfrm>
          <a:prstGeom prst="rect">
            <a:avLst/>
          </a:prstGeom>
        </p:spPr>
      </p:pic>
    </p:spTree>
    <p:extLst>
      <p:ext uri="{BB962C8B-B14F-4D97-AF65-F5344CB8AC3E}">
        <p14:creationId xmlns:p14="http://schemas.microsoft.com/office/powerpoint/2010/main" val="2602302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9B3364A-BBC8-48B1-8867-50190AE8F53C}"/>
              </a:ext>
            </a:extLst>
          </p:cNvPr>
          <p:cNvSpPr txBox="1"/>
          <p:nvPr/>
        </p:nvSpPr>
        <p:spPr bwMode="auto">
          <a:xfrm>
            <a:off x="1524000" y="274638"/>
            <a:ext cx="7162800" cy="1143000"/>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normAutofit/>
          </a:bodyPr>
          <a:lstStyle/>
          <a:p>
            <a:pPr algn="ctr" fontAlgn="base">
              <a:lnSpc>
                <a:spcPct val="90000"/>
              </a:lnSpc>
              <a:spcBef>
                <a:spcPct val="0"/>
              </a:spcBef>
              <a:spcAft>
                <a:spcPts val="600"/>
              </a:spcAft>
            </a:pPr>
            <a:r>
              <a:rPr lang="en-US" sz="2100" b="1" dirty="0">
                <a:solidFill>
                  <a:srgbClr val="002A5C"/>
                </a:solidFill>
                <a:latin typeface="Garamond" panose="02020404030301010803" pitchFamily="18" charset="0"/>
                <a:ea typeface="+mj-ea"/>
                <a:cs typeface="+mj-cs"/>
              </a:rPr>
              <a:t>Courtney Myers</a:t>
            </a:r>
          </a:p>
          <a:p>
            <a:pPr algn="ctr" fontAlgn="base">
              <a:lnSpc>
                <a:spcPct val="90000"/>
              </a:lnSpc>
              <a:spcBef>
                <a:spcPct val="0"/>
              </a:spcBef>
              <a:spcAft>
                <a:spcPts val="600"/>
              </a:spcAft>
            </a:pPr>
            <a:r>
              <a:rPr lang="en-US" sz="2100" b="1" dirty="0">
                <a:solidFill>
                  <a:srgbClr val="002A5C"/>
                </a:solidFill>
                <a:latin typeface="Garamond" panose="02020404030301010803" pitchFamily="18" charset="0"/>
                <a:ea typeface="+mj-ea"/>
                <a:cs typeface="+mj-cs"/>
                <a:hlinkClick r:id="rId3">
                  <a:extLst>
                    <a:ext uri="{A12FA001-AC4F-418D-AE19-62706E023703}">
                      <ahyp:hlinkClr xmlns:ahyp="http://schemas.microsoft.com/office/drawing/2018/hyperlinkcolor" val="tx"/>
                    </a:ext>
                  </a:extLst>
                </a:hlinkClick>
              </a:rPr>
              <a:t>myersc@starkhealth.org</a:t>
            </a:r>
            <a:endParaRPr lang="en-US" sz="2100" b="1" dirty="0">
              <a:solidFill>
                <a:srgbClr val="002A5C"/>
              </a:solidFill>
              <a:latin typeface="Garamond" panose="02020404030301010803" pitchFamily="18" charset="0"/>
              <a:ea typeface="+mj-ea"/>
              <a:cs typeface="+mj-cs"/>
            </a:endParaRPr>
          </a:p>
          <a:p>
            <a:pPr algn="ctr" fontAlgn="base">
              <a:lnSpc>
                <a:spcPct val="90000"/>
              </a:lnSpc>
              <a:spcBef>
                <a:spcPct val="0"/>
              </a:spcBef>
              <a:spcAft>
                <a:spcPts val="600"/>
              </a:spcAft>
            </a:pPr>
            <a:r>
              <a:rPr lang="en-US" sz="2100" b="1" dirty="0">
                <a:solidFill>
                  <a:srgbClr val="002A5C"/>
                </a:solidFill>
                <a:latin typeface="Garamond" panose="02020404030301010803" pitchFamily="18" charset="0"/>
                <a:ea typeface="+mj-ea"/>
                <a:cs typeface="+mj-cs"/>
              </a:rPr>
              <a:t>330-451-1472</a:t>
            </a:r>
          </a:p>
        </p:txBody>
      </p:sp>
      <p:pic>
        <p:nvPicPr>
          <p:cNvPr id="5" name="Picture 4">
            <a:extLst>
              <a:ext uri="{FF2B5EF4-FFF2-40B4-BE49-F238E27FC236}">
                <a16:creationId xmlns:a16="http://schemas.microsoft.com/office/drawing/2014/main" id="{3C17649C-98CE-42EF-AB29-8ADCB7F159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834"/>
          <a:stretch/>
        </p:blipFill>
        <p:spPr>
          <a:xfrm>
            <a:off x="1600200" y="1607459"/>
            <a:ext cx="7086600" cy="4511444"/>
          </a:xfrm>
          <a:prstGeom prst="rect">
            <a:avLst/>
          </a:prstGeom>
          <a:noFill/>
        </p:spPr>
      </p:pic>
      <p:sp>
        <p:nvSpPr>
          <p:cNvPr id="6" name="TextBox 5">
            <a:extLst>
              <a:ext uri="{FF2B5EF4-FFF2-40B4-BE49-F238E27FC236}">
                <a16:creationId xmlns:a16="http://schemas.microsoft.com/office/drawing/2014/main" id="{310B8EFC-292F-44F0-BD44-A3C0D4B2AC65}"/>
              </a:ext>
            </a:extLst>
          </p:cNvPr>
          <p:cNvSpPr txBox="1"/>
          <p:nvPr/>
        </p:nvSpPr>
        <p:spPr>
          <a:xfrm>
            <a:off x="4128247" y="2985247"/>
            <a:ext cx="914400" cy="9144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722739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7872" y="4267201"/>
            <a:ext cx="3806782" cy="1752600"/>
          </a:xfrm>
          <a:prstGeom prst="rect">
            <a:avLst/>
          </a:prstGeom>
        </p:spPr>
      </p:pic>
      <p:sp>
        <p:nvSpPr>
          <p:cNvPr id="3" name="Content Placeholder 2"/>
          <p:cNvSpPr>
            <a:spLocks noGrp="1"/>
          </p:cNvSpPr>
          <p:nvPr>
            <p:ph idx="1"/>
          </p:nvPr>
        </p:nvSpPr>
        <p:spPr>
          <a:xfrm>
            <a:off x="1600200" y="228600"/>
            <a:ext cx="7314454" cy="5867400"/>
          </a:xfrm>
        </p:spPr>
        <p:txBody>
          <a:bodyPr>
            <a:normAutofit fontScale="92500"/>
          </a:bodyPr>
          <a:lstStyle/>
          <a:p>
            <a:pPr marL="0" indent="0" algn="ctr">
              <a:buNone/>
            </a:pPr>
            <a:r>
              <a:rPr lang="en-US" sz="2800" dirty="0">
                <a:solidFill>
                  <a:srgbClr val="002A5C"/>
                </a:solidFill>
                <a:latin typeface="+mj-lt"/>
              </a:rPr>
              <a:t>WHAT CONSTITUTES A </a:t>
            </a:r>
          </a:p>
          <a:p>
            <a:pPr marL="0" indent="0" algn="ctr">
              <a:buNone/>
            </a:pPr>
            <a:r>
              <a:rPr lang="en-US" sz="2800" dirty="0">
                <a:solidFill>
                  <a:srgbClr val="002A5C"/>
                </a:solidFill>
                <a:latin typeface="+mj-lt"/>
              </a:rPr>
              <a:t>PUBLIC HEALTH NUISANCE?</a:t>
            </a:r>
          </a:p>
          <a:p>
            <a:pPr marL="0" indent="0">
              <a:buNone/>
            </a:pPr>
            <a:endParaRPr lang="en-US" sz="1400" dirty="0"/>
          </a:p>
          <a:p>
            <a:r>
              <a:rPr lang="en-US" dirty="0">
                <a:latin typeface="+mn-lt"/>
              </a:rPr>
              <a:t>Must have a public health significance</a:t>
            </a:r>
          </a:p>
          <a:p>
            <a:pPr lvl="1"/>
            <a:r>
              <a:rPr lang="en-US" sz="2600" dirty="0">
                <a:latin typeface="+mn-lt"/>
              </a:rPr>
              <a:t>Prevent the spread of disease</a:t>
            </a:r>
          </a:p>
          <a:p>
            <a:pPr lvl="1"/>
            <a:endParaRPr lang="en-US" sz="1000" dirty="0">
              <a:latin typeface="+mn-lt"/>
            </a:endParaRPr>
          </a:p>
          <a:p>
            <a:pPr marL="457200" lvl="1" indent="0">
              <a:buNone/>
            </a:pPr>
            <a:r>
              <a:rPr lang="en-US" dirty="0">
                <a:latin typeface="+mn-lt"/>
              </a:rPr>
              <a:t>				</a:t>
            </a:r>
            <a:r>
              <a:rPr lang="en-US" u="sng" dirty="0">
                <a:latin typeface="+mn-lt"/>
              </a:rPr>
              <a:t>OR</a:t>
            </a:r>
          </a:p>
          <a:p>
            <a:pPr marL="457200" lvl="1" indent="0">
              <a:buNone/>
            </a:pPr>
            <a:endParaRPr lang="en-US" sz="1000" u="sng" dirty="0">
              <a:latin typeface="+mn-lt"/>
            </a:endParaRPr>
          </a:p>
          <a:p>
            <a:r>
              <a:rPr lang="en-US" dirty="0">
                <a:latin typeface="+mn-lt"/>
              </a:rPr>
              <a:t>Be written specifically in the Ohio Code.</a:t>
            </a:r>
          </a:p>
          <a:p>
            <a:pPr lvl="1"/>
            <a:r>
              <a:rPr lang="en-US" sz="2600" dirty="0">
                <a:latin typeface="+mn-lt"/>
              </a:rPr>
              <a:t>Open dumping of Solid Waste, C&amp;DD, Scrap tires…</a:t>
            </a:r>
          </a:p>
          <a:p>
            <a:pPr lvl="1"/>
            <a:r>
              <a:rPr lang="en-US" sz="2600" dirty="0">
                <a:latin typeface="+mn-lt"/>
              </a:rPr>
              <a:t>Food Safety Code</a:t>
            </a:r>
          </a:p>
          <a:p>
            <a:pPr lvl="1"/>
            <a:r>
              <a:rPr lang="en-US" sz="2600" dirty="0">
                <a:latin typeface="+mn-lt"/>
              </a:rPr>
              <a:t>Sewage Regulations</a:t>
            </a:r>
          </a:p>
          <a:p>
            <a:pPr marL="457200" lvl="1" indent="0">
              <a:buNone/>
            </a:pPr>
            <a:endParaRPr lang="en-US" sz="2600" dirty="0"/>
          </a:p>
        </p:txBody>
      </p:sp>
    </p:spTree>
    <p:extLst>
      <p:ext uri="{BB962C8B-B14F-4D97-AF65-F5344CB8AC3E}">
        <p14:creationId xmlns:p14="http://schemas.microsoft.com/office/powerpoint/2010/main" val="294816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2E52A-E85B-1F9B-3FF4-3B5ADF40B09F}"/>
              </a:ext>
            </a:extLst>
          </p:cNvPr>
          <p:cNvSpPr>
            <a:spLocks noGrp="1"/>
          </p:cNvSpPr>
          <p:nvPr>
            <p:ph type="title"/>
          </p:nvPr>
        </p:nvSpPr>
        <p:spPr>
          <a:xfrm>
            <a:off x="1524000" y="274638"/>
            <a:ext cx="7162800" cy="1143000"/>
          </a:xfrm>
        </p:spPr>
        <p:txBody>
          <a:bodyPr wrap="square" anchor="ctr">
            <a:normAutofit/>
          </a:bodyPr>
          <a:lstStyle/>
          <a:p>
            <a:r>
              <a:rPr lang="en-US" dirty="0">
                <a:solidFill>
                  <a:srgbClr val="002A5C"/>
                </a:solidFill>
                <a:latin typeface="+mj-lt"/>
              </a:rPr>
              <a:t>Public Health Nuisance</a:t>
            </a:r>
          </a:p>
        </p:txBody>
      </p:sp>
      <p:graphicFrame>
        <p:nvGraphicFramePr>
          <p:cNvPr id="5" name="Content Placeholder 2">
            <a:extLst>
              <a:ext uri="{FF2B5EF4-FFF2-40B4-BE49-F238E27FC236}">
                <a16:creationId xmlns:a16="http://schemas.microsoft.com/office/drawing/2014/main" id="{40E45CF6-BC26-A798-8CA5-AAD6E699F955}"/>
              </a:ext>
            </a:extLst>
          </p:cNvPr>
          <p:cNvGraphicFramePr>
            <a:graphicFrameLocks noGrp="1"/>
          </p:cNvGraphicFramePr>
          <p:nvPr>
            <p:ph sz="half" idx="1"/>
            <p:extLst>
              <p:ext uri="{D42A27DB-BD31-4B8C-83A1-F6EECF244321}">
                <p14:modId xmlns:p14="http://schemas.microsoft.com/office/powerpoint/2010/main" val="3390930850"/>
              </p:ext>
            </p:extLst>
          </p:nvPr>
        </p:nvGraphicFramePr>
        <p:xfrm>
          <a:off x="1600200" y="1417638"/>
          <a:ext cx="70866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62251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
        <p:nvSpPr>
          <p:cNvPr id="5" name="TextBox 4">
            <a:extLst>
              <a:ext uri="{FF2B5EF4-FFF2-40B4-BE49-F238E27FC236}">
                <a16:creationId xmlns:a16="http://schemas.microsoft.com/office/drawing/2014/main" id="{456C00CF-03C7-4DD5-9C28-43B1D554C4C0}"/>
              </a:ext>
            </a:extLst>
          </p:cNvPr>
          <p:cNvSpPr txBox="1"/>
          <p:nvPr/>
        </p:nvSpPr>
        <p:spPr>
          <a:xfrm>
            <a:off x="2320710" y="457200"/>
            <a:ext cx="5943600" cy="523220"/>
          </a:xfrm>
          <a:prstGeom prst="rect">
            <a:avLst/>
          </a:prstGeom>
          <a:noFill/>
        </p:spPr>
        <p:txBody>
          <a:bodyPr wrap="square" rtlCol="0">
            <a:spAutoFit/>
          </a:bodyPr>
          <a:lstStyle/>
          <a:p>
            <a:r>
              <a:rPr lang="en-US" sz="2800" dirty="0">
                <a:solidFill>
                  <a:srgbClr val="002A5C"/>
                </a:solidFill>
                <a:latin typeface="+mj-lt"/>
              </a:rPr>
              <a:t>MOLD (IN RENTAL PROPERTIES)</a:t>
            </a:r>
          </a:p>
        </p:txBody>
      </p:sp>
      <p:pic>
        <p:nvPicPr>
          <p:cNvPr id="4" name="Picture 3">
            <a:extLst>
              <a:ext uri="{FF2B5EF4-FFF2-40B4-BE49-F238E27FC236}">
                <a16:creationId xmlns:a16="http://schemas.microsoft.com/office/drawing/2014/main" id="{09966583-C1E3-40A1-A098-8285434FA3F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2000"/>
                    </a14:imgEffect>
                    <a14:imgEffect>
                      <a14:brightnessContrast bright="34000"/>
                    </a14:imgEffect>
                  </a14:imgLayer>
                </a14:imgProps>
              </a:ext>
            </a:extLst>
          </a:blip>
          <a:stretch>
            <a:fillRect/>
          </a:stretch>
        </p:blipFill>
        <p:spPr>
          <a:xfrm>
            <a:off x="2057400" y="1447800"/>
            <a:ext cx="6470220" cy="3636263"/>
          </a:xfrm>
          <a:prstGeom prst="rect">
            <a:avLst/>
          </a:prstGeom>
        </p:spPr>
      </p:pic>
    </p:spTree>
    <p:extLst>
      <p:ext uri="{BB962C8B-B14F-4D97-AF65-F5344CB8AC3E}">
        <p14:creationId xmlns:p14="http://schemas.microsoft.com/office/powerpoint/2010/main" val="791938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
        <p:nvSpPr>
          <p:cNvPr id="5" name="TextBox 4">
            <a:extLst>
              <a:ext uri="{FF2B5EF4-FFF2-40B4-BE49-F238E27FC236}">
                <a16:creationId xmlns:a16="http://schemas.microsoft.com/office/drawing/2014/main" id="{456C00CF-03C7-4DD5-9C28-43B1D554C4C0}"/>
              </a:ext>
            </a:extLst>
          </p:cNvPr>
          <p:cNvSpPr txBox="1"/>
          <p:nvPr/>
        </p:nvSpPr>
        <p:spPr>
          <a:xfrm>
            <a:off x="2705100" y="304800"/>
            <a:ext cx="5867400" cy="523220"/>
          </a:xfrm>
          <a:prstGeom prst="rect">
            <a:avLst/>
          </a:prstGeom>
          <a:noFill/>
        </p:spPr>
        <p:txBody>
          <a:bodyPr wrap="square" rtlCol="0">
            <a:spAutoFit/>
          </a:bodyPr>
          <a:lstStyle/>
          <a:p>
            <a:r>
              <a:rPr lang="en-US" sz="2800" dirty="0">
                <a:solidFill>
                  <a:srgbClr val="002A5C"/>
                </a:solidFill>
                <a:latin typeface="+mj-lt"/>
              </a:rPr>
              <a:t>MOSQUITO BREEDING AREAS</a:t>
            </a:r>
          </a:p>
        </p:txBody>
      </p:sp>
      <p:sp>
        <p:nvSpPr>
          <p:cNvPr id="7" name="TextBox 6">
            <a:extLst>
              <a:ext uri="{FF2B5EF4-FFF2-40B4-BE49-F238E27FC236}">
                <a16:creationId xmlns:a16="http://schemas.microsoft.com/office/drawing/2014/main" id="{6EFF1942-9B97-4E1A-9DA6-78205A204264}"/>
              </a:ext>
            </a:extLst>
          </p:cNvPr>
          <p:cNvSpPr txBox="1"/>
          <p:nvPr/>
        </p:nvSpPr>
        <p:spPr>
          <a:xfrm>
            <a:off x="3352800" y="5542006"/>
            <a:ext cx="4572000" cy="369332"/>
          </a:xfrm>
          <a:prstGeom prst="rect">
            <a:avLst/>
          </a:prstGeom>
          <a:noFill/>
        </p:spPr>
        <p:txBody>
          <a:bodyPr wrap="square" rtlCol="0">
            <a:spAutoFit/>
          </a:bodyPr>
          <a:lstStyle/>
          <a:p>
            <a:r>
              <a:rPr lang="en-US" dirty="0"/>
              <a:t>Stagnant water from an unmaintained pool.</a:t>
            </a:r>
          </a:p>
        </p:txBody>
      </p:sp>
      <p:pic>
        <p:nvPicPr>
          <p:cNvPr id="6" name="Picture 5">
            <a:extLst>
              <a:ext uri="{FF2B5EF4-FFF2-40B4-BE49-F238E27FC236}">
                <a16:creationId xmlns:a16="http://schemas.microsoft.com/office/drawing/2014/main" id="{0EE3F235-0D75-4F5E-2C05-87F5CBB9AA8B}"/>
              </a:ext>
            </a:extLst>
          </p:cNvPr>
          <p:cNvPicPr>
            <a:picLocks noChangeAspect="1"/>
          </p:cNvPicPr>
          <p:nvPr/>
        </p:nvPicPr>
        <p:blipFill>
          <a:blip r:embed="rId3"/>
          <a:stretch>
            <a:fillRect/>
          </a:stretch>
        </p:blipFill>
        <p:spPr>
          <a:xfrm>
            <a:off x="2286000" y="1066323"/>
            <a:ext cx="6002794" cy="4475683"/>
          </a:xfrm>
          <a:prstGeom prst="rect">
            <a:avLst/>
          </a:prstGeom>
        </p:spPr>
      </p:pic>
    </p:spTree>
    <p:extLst>
      <p:ext uri="{BB962C8B-B14F-4D97-AF65-F5344CB8AC3E}">
        <p14:creationId xmlns:p14="http://schemas.microsoft.com/office/powerpoint/2010/main" val="40476467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4F1DD-5648-6CAB-A337-D20799FD315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7EF2F69-0B56-5CB8-66B7-33D4AE312A89}"/>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sp>
        <p:nvSpPr>
          <p:cNvPr id="5" name="TextBox 4">
            <a:extLst>
              <a:ext uri="{FF2B5EF4-FFF2-40B4-BE49-F238E27FC236}">
                <a16:creationId xmlns:a16="http://schemas.microsoft.com/office/drawing/2014/main" id="{385CE897-7AE9-58DA-3AEE-40FC58F8BB4F}"/>
              </a:ext>
            </a:extLst>
          </p:cNvPr>
          <p:cNvSpPr txBox="1"/>
          <p:nvPr/>
        </p:nvSpPr>
        <p:spPr>
          <a:xfrm>
            <a:off x="2320710" y="457200"/>
            <a:ext cx="5943600" cy="523220"/>
          </a:xfrm>
          <a:prstGeom prst="rect">
            <a:avLst/>
          </a:prstGeom>
          <a:noFill/>
        </p:spPr>
        <p:txBody>
          <a:bodyPr wrap="square" rtlCol="0">
            <a:spAutoFit/>
          </a:bodyPr>
          <a:lstStyle/>
          <a:p>
            <a:pPr algn="ctr"/>
            <a:r>
              <a:rPr lang="en-US" sz="2800" dirty="0">
                <a:solidFill>
                  <a:srgbClr val="002A5C"/>
                </a:solidFill>
                <a:latin typeface="+mj-lt"/>
              </a:rPr>
              <a:t>Rabies - Unvaccinated Pets</a:t>
            </a:r>
          </a:p>
        </p:txBody>
      </p:sp>
      <p:pic>
        <p:nvPicPr>
          <p:cNvPr id="7" name="Picture 6">
            <a:extLst>
              <a:ext uri="{FF2B5EF4-FFF2-40B4-BE49-F238E27FC236}">
                <a16:creationId xmlns:a16="http://schemas.microsoft.com/office/drawing/2014/main" id="{9F1FA06A-9B78-5152-0BC1-C6D09B59017F}"/>
              </a:ext>
            </a:extLst>
          </p:cNvPr>
          <p:cNvPicPr>
            <a:picLocks noChangeAspect="1"/>
          </p:cNvPicPr>
          <p:nvPr/>
        </p:nvPicPr>
        <p:blipFill>
          <a:blip r:embed="rId3"/>
          <a:stretch>
            <a:fillRect/>
          </a:stretch>
        </p:blipFill>
        <p:spPr>
          <a:xfrm>
            <a:off x="1600200" y="1266126"/>
            <a:ext cx="7256274" cy="4325748"/>
          </a:xfrm>
          <a:prstGeom prst="rect">
            <a:avLst/>
          </a:prstGeom>
        </p:spPr>
      </p:pic>
    </p:spTree>
    <p:extLst>
      <p:ext uri="{BB962C8B-B14F-4D97-AF65-F5344CB8AC3E}">
        <p14:creationId xmlns:p14="http://schemas.microsoft.com/office/powerpoint/2010/main" val="15220519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500889-2BEB-4675-AD05-8054E168DEA1}"/>
              </a:ext>
            </a:extLst>
          </p:cNvPr>
          <p:cNvSpPr/>
          <p:nvPr/>
        </p:nvSpPr>
        <p:spPr>
          <a:xfrm rot="16200000">
            <a:off x="-2000935" y="2519691"/>
            <a:ext cx="5257802" cy="523220"/>
          </a:xfrm>
          <a:prstGeom prst="rect">
            <a:avLst/>
          </a:prstGeom>
          <a:noFill/>
        </p:spPr>
        <p:txBody>
          <a:bodyPr wrap="square" lIns="91440" tIns="45720" rIns="91440" bIns="45720">
            <a:spAutoFit/>
          </a:bodyPr>
          <a:lstStyle/>
          <a:p>
            <a:pPr algn="ctr"/>
            <a:r>
              <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rPr>
              <a:t>PUBLIC HEALTH NUISANCE</a:t>
            </a:r>
          </a:p>
        </p:txBody>
      </p:sp>
      <p:pic>
        <p:nvPicPr>
          <p:cNvPr id="5" name="Picture 2" descr="J:\ENVIRONMENTAL (1) - Do not delete\SOLIDWAS\Randy 3-20-15\P3200231.JPG">
            <a:extLst>
              <a:ext uri="{FF2B5EF4-FFF2-40B4-BE49-F238E27FC236}">
                <a16:creationId xmlns:a16="http://schemas.microsoft.com/office/drawing/2014/main" id="{E227FC9D-212E-4187-9633-EBC65789D86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64" b="35187"/>
          <a:stretch/>
        </p:blipFill>
        <p:spPr bwMode="auto">
          <a:xfrm>
            <a:off x="2034954" y="1642488"/>
            <a:ext cx="6515112" cy="357302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524C94-DE01-473C-8EB8-83364B627D03}"/>
              </a:ext>
            </a:extLst>
          </p:cNvPr>
          <p:cNvSpPr txBox="1"/>
          <p:nvPr/>
        </p:nvSpPr>
        <p:spPr>
          <a:xfrm>
            <a:off x="4191000" y="5562600"/>
            <a:ext cx="2632290" cy="369332"/>
          </a:xfrm>
          <a:prstGeom prst="rect">
            <a:avLst/>
          </a:prstGeom>
          <a:noFill/>
        </p:spPr>
        <p:txBody>
          <a:bodyPr wrap="square" rtlCol="0">
            <a:spAutoFit/>
          </a:bodyPr>
          <a:lstStyle/>
          <a:p>
            <a:r>
              <a:rPr lang="en-US" dirty="0"/>
              <a:t>Rodent Burrows</a:t>
            </a:r>
          </a:p>
        </p:txBody>
      </p:sp>
      <p:sp>
        <p:nvSpPr>
          <p:cNvPr id="4" name="TextBox 3">
            <a:extLst>
              <a:ext uri="{FF2B5EF4-FFF2-40B4-BE49-F238E27FC236}">
                <a16:creationId xmlns:a16="http://schemas.microsoft.com/office/drawing/2014/main" id="{ED80C99D-05FE-7188-446A-C763AD69DB81}"/>
              </a:ext>
            </a:extLst>
          </p:cNvPr>
          <p:cNvSpPr txBox="1"/>
          <p:nvPr/>
        </p:nvSpPr>
        <p:spPr>
          <a:xfrm>
            <a:off x="2320710" y="457200"/>
            <a:ext cx="5943600" cy="523220"/>
          </a:xfrm>
          <a:prstGeom prst="rect">
            <a:avLst/>
          </a:prstGeom>
          <a:noFill/>
        </p:spPr>
        <p:txBody>
          <a:bodyPr wrap="square" rtlCol="0">
            <a:spAutoFit/>
          </a:bodyPr>
          <a:lstStyle/>
          <a:p>
            <a:pPr algn="ctr"/>
            <a:r>
              <a:rPr lang="en-US" sz="2800" dirty="0">
                <a:solidFill>
                  <a:srgbClr val="002A5C"/>
                </a:solidFill>
                <a:latin typeface="+mj-lt"/>
              </a:rPr>
              <a:t>Disease Carrying Vectors</a:t>
            </a:r>
          </a:p>
        </p:txBody>
      </p:sp>
    </p:spTree>
    <p:extLst>
      <p:ext uri="{BB962C8B-B14F-4D97-AF65-F5344CB8AC3E}">
        <p14:creationId xmlns:p14="http://schemas.microsoft.com/office/powerpoint/2010/main" val="22429528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SCHD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15001</TotalTime>
  <Words>3392</Words>
  <Application>Microsoft Office PowerPoint</Application>
  <PresentationFormat>On-screen Show (4:3)</PresentationFormat>
  <Paragraphs>223</Paragraphs>
  <Slides>33</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Garamond</vt:lpstr>
      <vt:lpstr>Times New Roman</vt:lpstr>
      <vt:lpstr>SCHD Theme</vt:lpstr>
      <vt:lpstr>Public Health Nuisance Complaints</vt:lpstr>
      <vt:lpstr>All Complaints Are Different</vt:lpstr>
      <vt:lpstr>Agenda</vt:lpstr>
      <vt:lpstr>PowerPoint Presentation</vt:lpstr>
      <vt:lpstr>Public Health Nuisance</vt:lpstr>
      <vt:lpstr>PowerPoint Presentation</vt:lpstr>
      <vt:lpstr>PowerPoint Presentation</vt:lpstr>
      <vt:lpstr>PowerPoint Presentation</vt:lpstr>
      <vt:lpstr>PowerPoint Presentation</vt:lpstr>
      <vt:lpstr>PowerPoint Presentation</vt:lpstr>
      <vt:lpstr>PowerPoint Presentation</vt:lpstr>
      <vt:lpstr>Open Dumping</vt:lpstr>
      <vt:lpstr>PowerPoint Presentation</vt:lpstr>
      <vt:lpstr>PowerPoint Presentation</vt:lpstr>
      <vt:lpstr>Indoor Smoking and Vaping  at Workplaces</vt:lpstr>
      <vt:lpstr>Licensed Facilities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ORC 505.86/715.29</vt:lpstr>
      <vt:lpstr>PowerPoint Presentation</vt:lpstr>
      <vt:lpstr>“Unfit for Human Habitation”</vt:lpstr>
      <vt:lpstr>PowerPoint Presentation</vt:lpstr>
      <vt:lpstr>Complaint Process</vt:lpstr>
      <vt:lpstr>DELAYS IN THE ABATEMENT PROCESS </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Randy Ruszkowski</dc:creator>
  <cp:lastModifiedBy>Courtney S. Myers</cp:lastModifiedBy>
  <cp:revision>155</cp:revision>
  <cp:lastPrinted>2025-09-19T18:49:25Z</cp:lastPrinted>
  <dcterms:created xsi:type="dcterms:W3CDTF">2015-05-05T14:15:57Z</dcterms:created>
  <dcterms:modified xsi:type="dcterms:W3CDTF">2026-02-26T21:31:00Z</dcterms:modified>
</cp:coreProperties>
</file>